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57"/>
  </p:notesMasterIdLst>
  <p:sldIdLst>
    <p:sldId id="256" r:id="rId2"/>
    <p:sldId id="295" r:id="rId3"/>
    <p:sldId id="257" r:id="rId4"/>
    <p:sldId id="262" r:id="rId5"/>
    <p:sldId id="290" r:id="rId6"/>
    <p:sldId id="265" r:id="rId7"/>
    <p:sldId id="275" r:id="rId8"/>
    <p:sldId id="284" r:id="rId9"/>
    <p:sldId id="267" r:id="rId10"/>
    <p:sldId id="258" r:id="rId11"/>
    <p:sldId id="259" r:id="rId12"/>
    <p:sldId id="261" r:id="rId13"/>
    <p:sldId id="269" r:id="rId14"/>
    <p:sldId id="277" r:id="rId15"/>
    <p:sldId id="279" r:id="rId16"/>
    <p:sldId id="289" r:id="rId17"/>
    <p:sldId id="287" r:id="rId18"/>
    <p:sldId id="286" r:id="rId19"/>
    <p:sldId id="264" r:id="rId20"/>
    <p:sldId id="271" r:id="rId21"/>
    <p:sldId id="260" r:id="rId22"/>
    <p:sldId id="263" r:id="rId23"/>
    <p:sldId id="268" r:id="rId24"/>
    <p:sldId id="272" r:id="rId25"/>
    <p:sldId id="276" r:id="rId26"/>
    <p:sldId id="280" r:id="rId27"/>
    <p:sldId id="282" r:id="rId28"/>
    <p:sldId id="281" r:id="rId29"/>
    <p:sldId id="266" r:id="rId30"/>
    <p:sldId id="270" r:id="rId31"/>
    <p:sldId id="291" r:id="rId32"/>
    <p:sldId id="292" r:id="rId33"/>
    <p:sldId id="294"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3" autoAdjust="0"/>
    <p:restoredTop sz="94660"/>
  </p:normalViewPr>
  <p:slideViewPr>
    <p:cSldViewPr snapToGrid="0">
      <p:cViewPr varScale="1">
        <p:scale>
          <a:sx n="110" d="100"/>
          <a:sy n="110" d="100"/>
        </p:scale>
        <p:origin x="14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825C5-3C12-4975-B6CA-4A6E55D91B5A}" type="datetimeFigureOut">
              <a:rPr lang="zh-TW" altLang="en-US" smtClean="0"/>
              <a:t>2018/3/2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C9BB5-82FC-49E3-9552-960DD0EB597A}" type="slidenum">
              <a:rPr lang="zh-TW" altLang="en-US" smtClean="0"/>
              <a:t>‹#›</a:t>
            </a:fld>
            <a:endParaRPr lang="zh-TW" altLang="en-US"/>
          </a:p>
        </p:txBody>
      </p:sp>
    </p:spTree>
    <p:extLst>
      <p:ext uri="{BB962C8B-B14F-4D97-AF65-F5344CB8AC3E}">
        <p14:creationId xmlns:p14="http://schemas.microsoft.com/office/powerpoint/2010/main" val="3724486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310EAB68-48BC-4526-927C-1FF0C2D299A6}"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6889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F3B0C32-BA2E-4689-9B8A-9AB7B6FB2A34}"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29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16AD58B-7A5A-44DF-BDDE-FAD4E9D5A56A}"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6161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9A586179-4E0C-47D5-B35A-AE41F25C7196}"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626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02CA9E5B-1A51-4F92-9027-CA64509B8848}"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224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TW" altLang="en-US"/>
              <a:t>按一下以編輯母片標題樣式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TW" altLang="en-US"/>
              <a:t>編輯母片文字樣式</a:t>
            </a:r>
          </a:p>
        </p:txBody>
      </p:sp>
      <p:sp>
        <p:nvSpPr>
          <p:cNvPr id="5" name="Date Placeholder 4"/>
          <p:cNvSpPr>
            <a:spLocks noGrp="1"/>
          </p:cNvSpPr>
          <p:nvPr>
            <p:ph type="dt" sz="half" idx="10"/>
          </p:nvPr>
        </p:nvSpPr>
        <p:spPr/>
        <p:txBody>
          <a:bodyPr/>
          <a:lstStyle/>
          <a:p>
            <a:fld id="{C96FBD85-90E6-41D1-9066-216E667DF998}"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8451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C6A862-922C-4760-9E69-7B0FA1AC132F}"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5457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3A1F9C9-0D0E-463E-8E2C-39A5DD31E525}"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653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C2D06D0-B442-4B8A-B2BF-05034DD99635}"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1619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9A8BFBA-0D67-4E76-AFDF-4ED6FC486D07}" type="datetime1">
              <a:rPr lang="en-US" altLang="zh-TW" smtClean="0"/>
              <a:t>3/2/2018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935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5E4A24B-6D28-4BD8-B97C-7A74316805E1}"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3990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1C365FC-157B-43CD-B690-FBB1CBA27A89}" type="datetime1">
              <a:rPr lang="en-US" altLang="zh-TW" smtClean="0"/>
              <a:t>3/2/2018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717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391F205-CFA2-4091-8440-D1D03846FAE8}" type="datetime1">
              <a:rPr lang="en-US" altLang="zh-TW" smtClean="0"/>
              <a:t>3/2/2018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300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28D6BB-BD62-4C95-8EA7-A000591EC930}" type="datetime1">
              <a:rPr lang="en-US" altLang="zh-TW" smtClean="0"/>
              <a:t>3/2/2018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588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TW" altLang="en-US"/>
              <a:t>按一下以編輯母片標題樣式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DADCE82D-A17A-480E-B55C-4823BEB59643}"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9747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22D5CCB4-22B9-41ED-BD09-DAD2F3B5F935}" type="datetime1">
              <a:rPr lang="en-US" altLang="zh-TW" smtClean="0"/>
              <a:t>3/2/2018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236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10A4668D-250C-4A8F-868F-85448273FDF0}" type="datetime1">
              <a:rPr lang="en-US" altLang="zh-TW" smtClean="0"/>
              <a:t>3/2/2018</a:t>
            </a:fld>
            <a:endParaRPr lang="en-US" dirty="0"/>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0615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41910" y="2574867"/>
            <a:ext cx="6686549" cy="1697086"/>
          </a:xfrm>
        </p:spPr>
        <p:txBody>
          <a:bodyPr>
            <a:normAutofit/>
          </a:bodyPr>
          <a:lstStyle/>
          <a:p>
            <a:r>
              <a:rPr lang="en-US" altLang="zh-TW" sz="4500" dirty="0"/>
              <a:t>DEH</a:t>
            </a:r>
            <a:r>
              <a:rPr lang="zh-TW" altLang="en-US" sz="4500" dirty="0"/>
              <a:t> </a:t>
            </a:r>
            <a:r>
              <a:rPr lang="en-US" altLang="zh-TW" sz="4500" dirty="0"/>
              <a:t>Mini</a:t>
            </a:r>
            <a:r>
              <a:rPr lang="zh-TW" altLang="en-US" sz="4500" dirty="0"/>
              <a:t> </a:t>
            </a:r>
            <a:r>
              <a:rPr lang="en-US" altLang="zh-TW" sz="4500" dirty="0"/>
              <a:t>II</a:t>
            </a:r>
            <a:r>
              <a:rPr lang="zh-TW" altLang="en-US" sz="4500" dirty="0"/>
              <a:t> 使用手冊</a:t>
            </a:r>
          </a:p>
        </p:txBody>
      </p:sp>
      <p:sp>
        <p:nvSpPr>
          <p:cNvPr id="3" name="副標題 2"/>
          <p:cNvSpPr>
            <a:spLocks noGrp="1"/>
          </p:cNvSpPr>
          <p:nvPr>
            <p:ph type="subTitle" idx="1"/>
          </p:nvPr>
        </p:nvSpPr>
        <p:spPr>
          <a:xfrm>
            <a:off x="1941910" y="4271953"/>
            <a:ext cx="6686549" cy="844712"/>
          </a:xfrm>
        </p:spPr>
        <p:txBody>
          <a:bodyPr>
            <a:normAutofit/>
          </a:bodyPr>
          <a:lstStyle/>
          <a:p>
            <a:endParaRPr lang="zh-TW" altLang="en-US" sz="1800"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544040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景點資訊</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圓角矩形 5"/>
          <p:cNvSpPr/>
          <p:nvPr/>
        </p:nvSpPr>
        <p:spPr>
          <a:xfrm>
            <a:off x="3458659" y="3674226"/>
            <a:ext cx="564702" cy="4738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1620000" y="4281055"/>
            <a:ext cx="2520000" cy="18371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a:endCxn id="10" idx="1"/>
          </p:cNvCxnSpPr>
          <p:nvPr/>
        </p:nvCxnSpPr>
        <p:spPr>
          <a:xfrm flipV="1">
            <a:off x="4023361" y="2515961"/>
            <a:ext cx="1251224" cy="125075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flipV="1">
            <a:off x="4140000" y="5143590"/>
            <a:ext cx="1134585" cy="4509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274585" y="2054296"/>
            <a:ext cx="3451305" cy="923330"/>
          </a:xfrm>
          <a:prstGeom prst="rect">
            <a:avLst/>
          </a:prstGeom>
          <a:noFill/>
        </p:spPr>
        <p:txBody>
          <a:bodyPr wrap="square" rtlCol="0">
            <a:spAutoFit/>
          </a:bodyPr>
          <a:lstStyle/>
          <a:p>
            <a:r>
              <a:rPr lang="zh-TW" altLang="en-US" dirty="0"/>
              <a:t>此按鈕為加入我的最愛，將該景點收藏於我的最愛之中。可供使用者下次直接從我的最愛開啟。</a:t>
            </a:r>
            <a:endParaRPr lang="en-US" altLang="zh-TW" dirty="0"/>
          </a:p>
        </p:txBody>
      </p:sp>
      <p:sp>
        <p:nvSpPr>
          <p:cNvPr id="12" name="文字方塊 11"/>
          <p:cNvSpPr txBox="1"/>
          <p:nvPr/>
        </p:nvSpPr>
        <p:spPr>
          <a:xfrm>
            <a:off x="5274585" y="4602911"/>
            <a:ext cx="3451305" cy="923330"/>
          </a:xfrm>
          <a:prstGeom prst="rect">
            <a:avLst/>
          </a:prstGeom>
          <a:noFill/>
        </p:spPr>
        <p:txBody>
          <a:bodyPr wrap="square" rtlCol="0">
            <a:spAutoFit/>
          </a:bodyPr>
          <a:lstStyle/>
          <a:p>
            <a:r>
              <a:rPr lang="zh-TW" altLang="en-US" dirty="0"/>
              <a:t>此處顯示該景點的詳細資訊，包含</a:t>
            </a:r>
            <a:r>
              <a:rPr lang="zh-TW" altLang="en-US" dirty="0">
                <a:solidFill>
                  <a:schemeClr val="accent1">
                    <a:lumMod val="60000"/>
                    <a:lumOff val="40000"/>
                  </a:schemeClr>
                </a:solidFill>
              </a:rPr>
              <a:t>主題</a:t>
            </a:r>
            <a:r>
              <a:rPr lang="zh-TW" altLang="en-US" dirty="0"/>
              <a:t>、</a:t>
            </a:r>
            <a:r>
              <a:rPr lang="zh-TW" altLang="en-US" dirty="0">
                <a:solidFill>
                  <a:schemeClr val="accent1">
                    <a:lumMod val="60000"/>
                    <a:lumOff val="40000"/>
                  </a:schemeClr>
                </a:solidFill>
              </a:rPr>
              <a:t>類型</a:t>
            </a:r>
            <a:r>
              <a:rPr lang="zh-TW" altLang="en-US" dirty="0"/>
              <a:t>、</a:t>
            </a:r>
            <a:r>
              <a:rPr lang="zh-TW" altLang="en-US" dirty="0">
                <a:solidFill>
                  <a:schemeClr val="accent1">
                    <a:lumMod val="60000"/>
                    <a:lumOff val="40000"/>
                  </a:schemeClr>
                </a:solidFill>
              </a:rPr>
              <a:t>關鍵字</a:t>
            </a:r>
            <a:r>
              <a:rPr lang="zh-TW" altLang="en-US" dirty="0"/>
              <a:t>、</a:t>
            </a:r>
            <a:r>
              <a:rPr lang="zh-TW" altLang="en-US" dirty="0">
                <a:solidFill>
                  <a:schemeClr val="accent1">
                    <a:lumMod val="60000"/>
                    <a:lumOff val="40000"/>
                  </a:schemeClr>
                </a:solidFill>
              </a:rPr>
              <a:t>地址</a:t>
            </a:r>
            <a:r>
              <a:rPr lang="zh-TW" altLang="en-US" dirty="0"/>
              <a:t>、</a:t>
            </a:r>
            <a:r>
              <a:rPr lang="zh-TW" altLang="en-US" dirty="0">
                <a:solidFill>
                  <a:schemeClr val="accent1">
                    <a:lumMod val="60000"/>
                    <a:lumOff val="40000"/>
                  </a:schemeClr>
                </a:solidFill>
              </a:rPr>
              <a:t>景點介紹</a:t>
            </a:r>
            <a:r>
              <a:rPr lang="zh-TW" altLang="en-US" dirty="0"/>
              <a:t>。</a:t>
            </a:r>
            <a:endParaRPr lang="en-US" altLang="zh-TW" dirty="0"/>
          </a:p>
        </p:txBody>
      </p:sp>
    </p:spTree>
    <p:extLst>
      <p:ext uri="{BB962C8B-B14F-4D97-AF65-F5344CB8AC3E}">
        <p14:creationId xmlns:p14="http://schemas.microsoft.com/office/powerpoint/2010/main" val="1953533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景點資訊</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圓角矩形 5"/>
          <p:cNvSpPr/>
          <p:nvPr/>
        </p:nvSpPr>
        <p:spPr>
          <a:xfrm>
            <a:off x="1770610" y="4281055"/>
            <a:ext cx="2294313" cy="66501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4064923" y="3362807"/>
            <a:ext cx="1251224" cy="125075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316147" y="2345179"/>
            <a:ext cx="3451305" cy="1200329"/>
          </a:xfrm>
          <a:prstGeom prst="rect">
            <a:avLst/>
          </a:prstGeom>
          <a:noFill/>
        </p:spPr>
        <p:txBody>
          <a:bodyPr wrap="square" rtlCol="0">
            <a:spAutoFit/>
          </a:bodyPr>
          <a:lstStyle/>
          <a:p>
            <a:r>
              <a:rPr lang="zh-TW" altLang="en-US" dirty="0"/>
              <a:t>此處為該景點內所含的訊息檔案，類型包含</a:t>
            </a:r>
            <a:r>
              <a:rPr lang="zh-TW" altLang="en-US" dirty="0">
                <a:solidFill>
                  <a:schemeClr val="accent1">
                    <a:lumMod val="60000"/>
                    <a:lumOff val="40000"/>
                  </a:schemeClr>
                </a:solidFill>
              </a:rPr>
              <a:t>相片</a:t>
            </a:r>
            <a:r>
              <a:rPr lang="zh-TW" altLang="en-US" dirty="0"/>
              <a:t>、</a:t>
            </a:r>
            <a:r>
              <a:rPr lang="zh-TW" altLang="en-US" dirty="0">
                <a:solidFill>
                  <a:schemeClr val="accent1">
                    <a:lumMod val="60000"/>
                    <a:lumOff val="40000"/>
                  </a:schemeClr>
                </a:solidFill>
              </a:rPr>
              <a:t>影片</a:t>
            </a:r>
            <a:r>
              <a:rPr lang="zh-TW" altLang="en-US" dirty="0"/>
              <a:t>、</a:t>
            </a:r>
            <a:r>
              <a:rPr lang="zh-TW" altLang="en-US" dirty="0">
                <a:solidFill>
                  <a:schemeClr val="accent1">
                    <a:lumMod val="60000"/>
                    <a:lumOff val="40000"/>
                  </a:schemeClr>
                </a:solidFill>
              </a:rPr>
              <a:t>聲音</a:t>
            </a:r>
            <a:r>
              <a:rPr lang="zh-TW" altLang="en-US" dirty="0"/>
              <a:t>、</a:t>
            </a:r>
            <a:r>
              <a:rPr lang="zh-TW" altLang="en-US" dirty="0">
                <a:solidFill>
                  <a:schemeClr val="accent1">
                    <a:lumMod val="60000"/>
                    <a:lumOff val="40000"/>
                  </a:schemeClr>
                </a:solidFill>
              </a:rPr>
              <a:t>語音導覽</a:t>
            </a:r>
            <a:r>
              <a:rPr lang="zh-TW" altLang="en-US" dirty="0"/>
              <a:t>，圖中由左至右為影片、語音導覽。</a:t>
            </a:r>
            <a:endParaRPr lang="en-US" altLang="zh-TW" dirty="0"/>
          </a:p>
        </p:txBody>
      </p:sp>
    </p:spTree>
    <p:extLst>
      <p:ext uri="{BB962C8B-B14F-4D97-AF65-F5344CB8AC3E}">
        <p14:creationId xmlns:p14="http://schemas.microsoft.com/office/powerpoint/2010/main" val="3875375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好友分享</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12</a:t>
            </a:fld>
            <a:endParaRPr lang="en-US" dirty="0"/>
          </a:p>
        </p:txBody>
      </p:sp>
      <p:cxnSp>
        <p:nvCxnSpPr>
          <p:cNvPr id="6" name="直線單箭頭接點 5"/>
          <p:cNvCxnSpPr/>
          <p:nvPr/>
        </p:nvCxnSpPr>
        <p:spPr>
          <a:xfrm>
            <a:off x="4140000" y="2387286"/>
            <a:ext cx="681382" cy="20628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4908643" y="2490428"/>
            <a:ext cx="3728281" cy="1477328"/>
          </a:xfrm>
          <a:prstGeom prst="rect">
            <a:avLst/>
          </a:prstGeom>
          <a:noFill/>
        </p:spPr>
        <p:txBody>
          <a:bodyPr wrap="square" rtlCol="0">
            <a:spAutoFit/>
          </a:bodyPr>
          <a:lstStyle/>
          <a:p>
            <a:r>
              <a:rPr lang="zh-TW" altLang="en-US"/>
              <a:t>點擊「景點分享」，底下</a:t>
            </a:r>
            <a:r>
              <a:rPr lang="zh-TW" altLang="en-US" dirty="0"/>
              <a:t>出現已安裝的軟體讓使用者可以選擇指定軟體進行分享</a:t>
            </a:r>
            <a:r>
              <a:rPr lang="en-US" altLang="zh-TW" dirty="0"/>
              <a:t>(Facebook</a:t>
            </a:r>
            <a:r>
              <a:rPr lang="zh-TW" altLang="en-US" dirty="0"/>
              <a:t>、</a:t>
            </a:r>
            <a:r>
              <a:rPr lang="en-US" altLang="zh-TW" dirty="0"/>
              <a:t>Line …</a:t>
            </a:r>
            <a:r>
              <a:rPr lang="zh-TW" altLang="en-US" dirty="0"/>
              <a:t>等等</a:t>
            </a:r>
            <a:r>
              <a:rPr lang="en-US" altLang="zh-TW" dirty="0"/>
              <a:t>)</a:t>
            </a:r>
            <a:r>
              <a:rPr lang="zh-TW" altLang="en-US" dirty="0"/>
              <a:t>。</a:t>
            </a:r>
            <a:endParaRPr lang="en-US" altLang="zh-TW" dirty="0"/>
          </a:p>
          <a:p>
            <a:pPr marL="342900" indent="-342900">
              <a:buFont typeface="+mj-lt"/>
              <a:buAutoNum type="arabicPeriod"/>
            </a:pPr>
            <a:endParaRPr lang="en-US" altLang="zh-TW" dirty="0"/>
          </a:p>
        </p:txBody>
      </p:sp>
      <p:pic>
        <p:nvPicPr>
          <p:cNvPr id="7" name="圖片 6">
            <a:extLst>
              <a:ext uri="{FF2B5EF4-FFF2-40B4-BE49-F238E27FC236}">
                <a16:creationId xmlns:a16="http://schemas.microsoft.com/office/drawing/2014/main" id="{29A1DFBE-B757-4B13-9BC9-BF984C3F731E}"/>
              </a:ext>
            </a:extLst>
          </p:cNvPr>
          <p:cNvPicPr>
            <a:picLocks noChangeAspect="1"/>
          </p:cNvPicPr>
          <p:nvPr/>
        </p:nvPicPr>
        <p:blipFill>
          <a:blip r:embed="rId2"/>
          <a:stretch>
            <a:fillRect/>
          </a:stretch>
        </p:blipFill>
        <p:spPr>
          <a:xfrm>
            <a:off x="1577270" y="1786700"/>
            <a:ext cx="2519100" cy="4478400"/>
          </a:xfrm>
          <a:prstGeom prst="rect">
            <a:avLst/>
          </a:prstGeom>
        </p:spPr>
      </p:pic>
    </p:spTree>
    <p:extLst>
      <p:ext uri="{BB962C8B-B14F-4D97-AF65-F5344CB8AC3E}">
        <p14:creationId xmlns:p14="http://schemas.microsoft.com/office/powerpoint/2010/main" val="2185962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路線規劃</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13</a:t>
            </a:fld>
            <a:endParaRPr lang="en-US" dirty="0"/>
          </a:p>
        </p:txBody>
      </p:sp>
      <p:cxnSp>
        <p:nvCxnSpPr>
          <p:cNvPr id="7" name="直線單箭頭接點 6"/>
          <p:cNvCxnSpPr/>
          <p:nvPr/>
        </p:nvCxnSpPr>
        <p:spPr>
          <a:xfrm flipV="1">
            <a:off x="4052366" y="2734887"/>
            <a:ext cx="993459" cy="46308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133087" y="2482115"/>
            <a:ext cx="3625757" cy="923330"/>
          </a:xfrm>
          <a:prstGeom prst="rect">
            <a:avLst/>
          </a:prstGeom>
          <a:noFill/>
        </p:spPr>
        <p:txBody>
          <a:bodyPr wrap="square" rtlCol="0">
            <a:spAutoFit/>
          </a:bodyPr>
          <a:lstStyle/>
          <a:p>
            <a:r>
              <a:rPr lang="zh-TW" altLang="en-US" dirty="0"/>
              <a:t>切換到</a:t>
            </a:r>
            <a:r>
              <a:rPr lang="en-US" altLang="zh-TW" dirty="0"/>
              <a:t>Google Map</a:t>
            </a:r>
            <a:r>
              <a:rPr lang="zh-TW" altLang="en-US" dirty="0"/>
              <a:t>自動規劃好路線並提供不同交通方式的預估時間，必要時能開啟導航功能。</a:t>
            </a:r>
            <a:endParaRPr lang="en-US" altLang="zh-TW" dirty="0"/>
          </a:p>
        </p:txBody>
      </p:sp>
    </p:spTree>
    <p:extLst>
      <p:ext uri="{BB962C8B-B14F-4D97-AF65-F5344CB8AC3E}">
        <p14:creationId xmlns:p14="http://schemas.microsoft.com/office/powerpoint/2010/main" val="333178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景線搜尋 </a:t>
            </a:r>
            <a:r>
              <a:rPr lang="en-US" altLang="zh-TW" dirty="0"/>
              <a:t>-</a:t>
            </a:r>
            <a:r>
              <a:rPr lang="zh-TW" altLang="en-US" dirty="0"/>
              <a:t> 景線功能操作</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圓角矩形 5"/>
          <p:cNvSpPr/>
          <p:nvPr/>
        </p:nvSpPr>
        <p:spPr>
          <a:xfrm>
            <a:off x="2145247" y="3059084"/>
            <a:ext cx="1695233" cy="9559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40480" y="2824224"/>
            <a:ext cx="1134585" cy="4509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2992864" y="4289367"/>
            <a:ext cx="2062380" cy="18243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975065" y="2179320"/>
            <a:ext cx="3844844" cy="3139321"/>
          </a:xfrm>
          <a:prstGeom prst="rect">
            <a:avLst/>
          </a:prstGeom>
          <a:noFill/>
        </p:spPr>
        <p:txBody>
          <a:bodyPr wrap="square" rtlCol="0">
            <a:spAutoFit/>
          </a:bodyPr>
          <a:lstStyle/>
          <a:p>
            <a:r>
              <a:rPr lang="zh-TW" altLang="en-US" dirty="0"/>
              <a:t>點選了景線之後，地圖畫面會移動到該景線的第一個景點的位置，並顯示能操作的功能表。</a:t>
            </a:r>
            <a:endParaRPr lang="en-US" altLang="zh-TW" dirty="0"/>
          </a:p>
          <a:p>
            <a:pPr marL="342900" indent="-342900">
              <a:buFont typeface="+mj-lt"/>
              <a:buAutoNum type="alphaUcPeriod"/>
            </a:pPr>
            <a:r>
              <a:rPr lang="zh-TW" altLang="en-US" dirty="0"/>
              <a:t>景點資訊：該景點的資訊內容敘述。</a:t>
            </a:r>
            <a:endParaRPr lang="en-US" altLang="zh-TW" dirty="0"/>
          </a:p>
          <a:p>
            <a:pPr marL="342900" indent="-342900">
              <a:buFont typeface="+mj-lt"/>
              <a:buAutoNum type="alphaUcPeriod"/>
            </a:pPr>
            <a:r>
              <a:rPr lang="zh-TW" altLang="en-US" dirty="0"/>
              <a:t>景線資訊：該景線的資訊內容敘述。</a:t>
            </a:r>
            <a:endParaRPr lang="en-US" altLang="zh-TW" dirty="0"/>
          </a:p>
          <a:p>
            <a:pPr marL="342900" indent="-342900">
              <a:buFont typeface="+mj-lt"/>
              <a:buAutoNum type="alphaUcPeriod"/>
            </a:pPr>
            <a:r>
              <a:rPr lang="zh-TW" altLang="en-US" dirty="0"/>
              <a:t>景點分享：分享至社群平台</a:t>
            </a:r>
            <a:r>
              <a:rPr lang="en-US" altLang="zh-TW" dirty="0"/>
              <a:t>(Facebook</a:t>
            </a:r>
            <a:r>
              <a:rPr lang="zh-TW" altLang="en-US" dirty="0"/>
              <a:t>、</a:t>
            </a:r>
            <a:r>
              <a:rPr lang="en-US" altLang="zh-TW" dirty="0"/>
              <a:t>Line …</a:t>
            </a:r>
            <a:r>
              <a:rPr lang="zh-TW" altLang="en-US" dirty="0"/>
              <a:t>等等</a:t>
            </a:r>
            <a:r>
              <a:rPr lang="en-US" altLang="zh-TW" dirty="0"/>
              <a:t>)</a:t>
            </a:r>
            <a:r>
              <a:rPr lang="zh-TW" altLang="en-US" dirty="0"/>
              <a:t>。</a:t>
            </a:r>
            <a:endParaRPr lang="en-US" altLang="zh-TW" dirty="0"/>
          </a:p>
          <a:p>
            <a:pPr marL="342900" indent="-342900">
              <a:buFont typeface="+mj-lt"/>
              <a:buAutoNum type="alphaUcPeriod"/>
            </a:pPr>
            <a:r>
              <a:rPr lang="zh-TW" altLang="en-US" dirty="0"/>
              <a:t>路線規劃：顯示使用者所在地至該景點之間的路線。</a:t>
            </a:r>
            <a:endParaRPr lang="en-US" altLang="zh-TW" dirty="0"/>
          </a:p>
        </p:txBody>
      </p:sp>
      <p:sp>
        <p:nvSpPr>
          <p:cNvPr id="10" name="文字方塊 9"/>
          <p:cNvSpPr txBox="1"/>
          <p:nvPr/>
        </p:nvSpPr>
        <p:spPr>
          <a:xfrm>
            <a:off x="5053831" y="5988062"/>
            <a:ext cx="3451305" cy="646331"/>
          </a:xfrm>
          <a:prstGeom prst="rect">
            <a:avLst/>
          </a:prstGeom>
          <a:noFill/>
        </p:spPr>
        <p:txBody>
          <a:bodyPr wrap="square" rtlCol="0">
            <a:spAutoFit/>
          </a:bodyPr>
          <a:lstStyle/>
          <a:p>
            <a:r>
              <a:rPr lang="zh-TW" altLang="en-US" dirty="0"/>
              <a:t>該景線中各個景點的所在位置標的物。</a:t>
            </a:r>
            <a:endParaRPr lang="en-US" altLang="zh-TW" dirty="0"/>
          </a:p>
        </p:txBody>
      </p:sp>
    </p:spTree>
    <p:extLst>
      <p:ext uri="{BB962C8B-B14F-4D97-AF65-F5344CB8AC3E}">
        <p14:creationId xmlns:p14="http://schemas.microsoft.com/office/powerpoint/2010/main" val="204424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標題 5"/>
          <p:cNvSpPr txBox="1">
            <a:spLocks noGrp="1"/>
          </p:cNvSpPr>
          <p:nvPr>
            <p:ph type="title"/>
          </p:nvPr>
        </p:nvSpPr>
        <p:spPr>
          <a:xfrm>
            <a:off x="1945201" y="624110"/>
            <a:ext cx="6589199" cy="646331"/>
          </a:xfrm>
          <a:prstGeom prst="rect">
            <a:avLst/>
          </a:prstGeom>
          <a:noFill/>
        </p:spPr>
        <p:txBody>
          <a:bodyPr wrap="square" rtlCol="0">
            <a:spAutoFit/>
          </a:bodyPr>
          <a:lstStyle/>
          <a:p>
            <a:r>
              <a:rPr lang="zh-TW" altLang="en-US" dirty="0"/>
              <a:t>景線搜尋 </a:t>
            </a:r>
            <a:r>
              <a:rPr lang="en-US" altLang="zh-TW" dirty="0"/>
              <a:t>-</a:t>
            </a:r>
            <a:r>
              <a:rPr lang="zh-TW" altLang="en-US" dirty="0"/>
              <a:t> 景線資訊</a:t>
            </a:r>
            <a:endParaRPr lang="en-US" altLang="zh-TW" dirty="0"/>
          </a:p>
        </p:txBody>
      </p:sp>
      <p:cxnSp>
        <p:nvCxnSpPr>
          <p:cNvPr id="7" name="直線單箭頭接點 6"/>
          <p:cNvCxnSpPr/>
          <p:nvPr/>
        </p:nvCxnSpPr>
        <p:spPr>
          <a:xfrm flipV="1">
            <a:off x="4142640" y="2510444"/>
            <a:ext cx="940455" cy="1900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083095" y="4595198"/>
            <a:ext cx="3451305" cy="646331"/>
          </a:xfrm>
          <a:prstGeom prst="rect">
            <a:avLst/>
          </a:prstGeom>
          <a:noFill/>
        </p:spPr>
        <p:txBody>
          <a:bodyPr wrap="square" rtlCol="0">
            <a:spAutoFit/>
          </a:bodyPr>
          <a:lstStyle/>
          <a:p>
            <a:r>
              <a:rPr lang="zh-TW" altLang="en-US" dirty="0"/>
              <a:t>下方的景點列表可供點選，點擊進入該景點的景點資訊頁面。</a:t>
            </a:r>
            <a:endParaRPr lang="en-US" altLang="zh-TW" dirty="0"/>
          </a:p>
        </p:txBody>
      </p:sp>
      <p:cxnSp>
        <p:nvCxnSpPr>
          <p:cNvPr id="13" name="直線單箭頭接點 12"/>
          <p:cNvCxnSpPr/>
          <p:nvPr/>
        </p:nvCxnSpPr>
        <p:spPr>
          <a:xfrm>
            <a:off x="4142640" y="4890655"/>
            <a:ext cx="940455" cy="5541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5083094" y="2187278"/>
            <a:ext cx="3451305" cy="369332"/>
          </a:xfrm>
          <a:prstGeom prst="rect">
            <a:avLst/>
          </a:prstGeom>
          <a:noFill/>
        </p:spPr>
        <p:txBody>
          <a:bodyPr wrap="square" rtlCol="0">
            <a:spAutoFit/>
          </a:bodyPr>
          <a:lstStyle/>
          <a:p>
            <a:r>
              <a:rPr lang="zh-TW" altLang="en-US" dirty="0"/>
              <a:t>該景線的名稱</a:t>
            </a:r>
            <a:endParaRPr lang="en-US" altLang="zh-TW" dirty="0"/>
          </a:p>
        </p:txBody>
      </p:sp>
    </p:spTree>
    <p:extLst>
      <p:ext uri="{BB962C8B-B14F-4D97-AF65-F5344CB8AC3E}">
        <p14:creationId xmlns:p14="http://schemas.microsoft.com/office/powerpoint/2010/main" val="3441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景區搜尋 </a:t>
            </a:r>
            <a:r>
              <a:rPr lang="en-US" altLang="zh-TW" dirty="0"/>
              <a:t>-</a:t>
            </a:r>
            <a:r>
              <a:rPr lang="zh-TW" altLang="en-US" dirty="0"/>
              <a:t> 景區功能操作</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6800"/>
            <a:ext cx="2520000" cy="4480001"/>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16</a:t>
            </a:fld>
            <a:endParaRPr lang="en-US" dirty="0"/>
          </a:p>
        </p:txBody>
      </p:sp>
      <p:sp>
        <p:nvSpPr>
          <p:cNvPr id="6" name="圓角矩形 5"/>
          <p:cNvSpPr/>
          <p:nvPr/>
        </p:nvSpPr>
        <p:spPr>
          <a:xfrm>
            <a:off x="2145247" y="3059084"/>
            <a:ext cx="1695233" cy="9559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40480" y="2824224"/>
            <a:ext cx="1134585" cy="4509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2992864" y="4289367"/>
            <a:ext cx="2062380" cy="18243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975065" y="2179320"/>
            <a:ext cx="3844844" cy="3139321"/>
          </a:xfrm>
          <a:prstGeom prst="rect">
            <a:avLst/>
          </a:prstGeom>
          <a:noFill/>
        </p:spPr>
        <p:txBody>
          <a:bodyPr wrap="square" rtlCol="0">
            <a:spAutoFit/>
          </a:bodyPr>
          <a:lstStyle/>
          <a:p>
            <a:r>
              <a:rPr lang="zh-TW" altLang="en-US" dirty="0"/>
              <a:t>點選了景區之後，地圖畫面會移動到該景區的第一個景點的位置，並顯示能操作的功能表。</a:t>
            </a:r>
            <a:endParaRPr lang="en-US" altLang="zh-TW" dirty="0"/>
          </a:p>
          <a:p>
            <a:pPr marL="342900" indent="-342900">
              <a:buFont typeface="+mj-lt"/>
              <a:buAutoNum type="alphaUcPeriod"/>
            </a:pPr>
            <a:r>
              <a:rPr lang="zh-TW" altLang="en-US" dirty="0"/>
              <a:t>景點資訊：該景點的資訊內容敘述。</a:t>
            </a:r>
            <a:endParaRPr lang="en-US" altLang="zh-TW" dirty="0"/>
          </a:p>
          <a:p>
            <a:pPr marL="342900" indent="-342900">
              <a:buFont typeface="+mj-lt"/>
              <a:buAutoNum type="alphaUcPeriod"/>
            </a:pPr>
            <a:r>
              <a:rPr lang="zh-TW" altLang="en-US" dirty="0"/>
              <a:t>景區資訊：該景區的資訊內容敘述。</a:t>
            </a:r>
            <a:endParaRPr lang="en-US" altLang="zh-TW" dirty="0"/>
          </a:p>
          <a:p>
            <a:pPr marL="342900" indent="-342900">
              <a:buFont typeface="+mj-lt"/>
              <a:buAutoNum type="alphaUcPeriod"/>
            </a:pPr>
            <a:r>
              <a:rPr lang="zh-TW" altLang="en-US" dirty="0"/>
              <a:t>景點分享：分享至社群平台</a:t>
            </a:r>
            <a:r>
              <a:rPr lang="en-US" altLang="zh-TW" dirty="0"/>
              <a:t>(Facebook</a:t>
            </a:r>
            <a:r>
              <a:rPr lang="zh-TW" altLang="en-US" dirty="0"/>
              <a:t>、</a:t>
            </a:r>
            <a:r>
              <a:rPr lang="en-US" altLang="zh-TW" dirty="0"/>
              <a:t>Line …</a:t>
            </a:r>
            <a:r>
              <a:rPr lang="zh-TW" altLang="en-US" dirty="0"/>
              <a:t>等等</a:t>
            </a:r>
            <a:r>
              <a:rPr lang="en-US" altLang="zh-TW" dirty="0"/>
              <a:t>)</a:t>
            </a:r>
            <a:r>
              <a:rPr lang="zh-TW" altLang="en-US" dirty="0"/>
              <a:t>。</a:t>
            </a:r>
            <a:endParaRPr lang="en-US" altLang="zh-TW" dirty="0"/>
          </a:p>
          <a:p>
            <a:pPr marL="342900" indent="-342900">
              <a:buFont typeface="+mj-lt"/>
              <a:buAutoNum type="alphaUcPeriod"/>
            </a:pPr>
            <a:r>
              <a:rPr lang="zh-TW" altLang="en-US" dirty="0"/>
              <a:t>路線規劃：顯示使用者所在地至該景點之間的路線。</a:t>
            </a:r>
            <a:endParaRPr lang="en-US" altLang="zh-TW" dirty="0"/>
          </a:p>
        </p:txBody>
      </p:sp>
      <p:sp>
        <p:nvSpPr>
          <p:cNvPr id="10" name="文字方塊 9"/>
          <p:cNvSpPr txBox="1"/>
          <p:nvPr/>
        </p:nvSpPr>
        <p:spPr>
          <a:xfrm>
            <a:off x="5053831" y="5988062"/>
            <a:ext cx="3451305" cy="646331"/>
          </a:xfrm>
          <a:prstGeom prst="rect">
            <a:avLst/>
          </a:prstGeom>
          <a:noFill/>
        </p:spPr>
        <p:txBody>
          <a:bodyPr wrap="square" rtlCol="0">
            <a:spAutoFit/>
          </a:bodyPr>
          <a:lstStyle/>
          <a:p>
            <a:r>
              <a:rPr lang="zh-TW" altLang="en-US" dirty="0"/>
              <a:t>該景區中各個景點的所在位置標的物。</a:t>
            </a:r>
            <a:endParaRPr lang="en-US" altLang="zh-TW" dirty="0"/>
          </a:p>
        </p:txBody>
      </p:sp>
    </p:spTree>
    <p:extLst>
      <p:ext uri="{BB962C8B-B14F-4D97-AF65-F5344CB8AC3E}">
        <p14:creationId xmlns:p14="http://schemas.microsoft.com/office/powerpoint/2010/main" val="918159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主題故事搜尋 </a:t>
            </a:r>
            <a:r>
              <a:rPr lang="en-US" altLang="zh-TW" dirty="0"/>
              <a:t>-</a:t>
            </a:r>
            <a:r>
              <a:rPr lang="zh-TW" altLang="en-US" dirty="0"/>
              <a:t> 主題故事功能操作</a:t>
            </a: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17</a:t>
            </a:fld>
            <a:endParaRPr lang="en-US" dirty="0"/>
          </a:p>
        </p:txBody>
      </p:sp>
      <p:sp>
        <p:nvSpPr>
          <p:cNvPr id="9" name="文字方塊 8"/>
          <p:cNvSpPr txBox="1"/>
          <p:nvPr/>
        </p:nvSpPr>
        <p:spPr>
          <a:xfrm>
            <a:off x="4975065" y="2179320"/>
            <a:ext cx="3844844" cy="3139321"/>
          </a:xfrm>
          <a:prstGeom prst="rect">
            <a:avLst/>
          </a:prstGeom>
          <a:noFill/>
        </p:spPr>
        <p:txBody>
          <a:bodyPr wrap="square" rtlCol="0">
            <a:spAutoFit/>
          </a:bodyPr>
          <a:lstStyle/>
          <a:p>
            <a:r>
              <a:rPr lang="zh-TW" altLang="en-US" dirty="0"/>
              <a:t>點選了主題故事之後，地圖畫面會移動到該主題故事的第一個景點的位置，並顯示能操作的功能表。</a:t>
            </a:r>
            <a:endParaRPr lang="en-US" altLang="zh-TW" dirty="0"/>
          </a:p>
          <a:p>
            <a:pPr marL="342900" indent="-342900">
              <a:buFont typeface="+mj-lt"/>
              <a:buAutoNum type="alphaUcPeriod"/>
            </a:pPr>
            <a:r>
              <a:rPr lang="zh-TW" altLang="en-US" dirty="0"/>
              <a:t>景點資訊：該景點的資訊內容敘述。</a:t>
            </a:r>
            <a:endParaRPr lang="en-US" altLang="zh-TW" dirty="0"/>
          </a:p>
          <a:p>
            <a:pPr marL="342900" indent="-342900">
              <a:buFont typeface="+mj-lt"/>
              <a:buAutoNum type="alphaUcPeriod"/>
            </a:pPr>
            <a:r>
              <a:rPr lang="zh-TW" altLang="en-US" dirty="0"/>
              <a:t>故事資訊：該主題故事的資訊內容敘述。</a:t>
            </a:r>
            <a:endParaRPr lang="en-US" altLang="zh-TW" dirty="0"/>
          </a:p>
          <a:p>
            <a:pPr marL="342900" indent="-342900">
              <a:buFont typeface="+mj-lt"/>
              <a:buAutoNum type="alphaUcPeriod"/>
            </a:pPr>
            <a:r>
              <a:rPr lang="zh-TW" altLang="en-US" dirty="0"/>
              <a:t>景點分享：分享至社群平台</a:t>
            </a:r>
            <a:r>
              <a:rPr lang="en-US" altLang="zh-TW" dirty="0"/>
              <a:t>(Facebook</a:t>
            </a:r>
            <a:r>
              <a:rPr lang="zh-TW" altLang="en-US" dirty="0"/>
              <a:t>、</a:t>
            </a:r>
            <a:r>
              <a:rPr lang="en-US" altLang="zh-TW" dirty="0"/>
              <a:t>Line</a:t>
            </a:r>
            <a:r>
              <a:rPr lang="zh-TW" altLang="en-US" dirty="0"/>
              <a:t> </a:t>
            </a:r>
            <a:r>
              <a:rPr lang="en-US" altLang="zh-TW" dirty="0"/>
              <a:t>…</a:t>
            </a:r>
            <a:r>
              <a:rPr lang="zh-TW" altLang="en-US" dirty="0"/>
              <a:t>等等</a:t>
            </a:r>
            <a:r>
              <a:rPr lang="en-US" altLang="zh-TW" dirty="0"/>
              <a:t>)</a:t>
            </a:r>
            <a:r>
              <a:rPr lang="zh-TW" altLang="en-US" dirty="0"/>
              <a:t>。</a:t>
            </a:r>
            <a:endParaRPr lang="en-US" altLang="zh-TW" dirty="0"/>
          </a:p>
          <a:p>
            <a:pPr marL="342900" indent="-342900">
              <a:buFont typeface="+mj-lt"/>
              <a:buAutoNum type="alphaUcPeriod"/>
            </a:pPr>
            <a:r>
              <a:rPr lang="zh-TW" altLang="en-US" dirty="0"/>
              <a:t>路線規劃：顯示使用者所在地至該景點之間的路線。</a:t>
            </a:r>
            <a:endParaRPr lang="en-US" altLang="zh-TW" dirty="0"/>
          </a:p>
        </p:txBody>
      </p:sp>
      <p:sp>
        <p:nvSpPr>
          <p:cNvPr id="11" name="文字方塊 10"/>
          <p:cNvSpPr txBox="1"/>
          <p:nvPr/>
        </p:nvSpPr>
        <p:spPr>
          <a:xfrm>
            <a:off x="5053831" y="5988062"/>
            <a:ext cx="3451305" cy="646331"/>
          </a:xfrm>
          <a:prstGeom prst="rect">
            <a:avLst/>
          </a:prstGeom>
          <a:noFill/>
        </p:spPr>
        <p:txBody>
          <a:bodyPr wrap="square" rtlCol="0">
            <a:spAutoFit/>
          </a:bodyPr>
          <a:lstStyle/>
          <a:p>
            <a:r>
              <a:rPr lang="zh-TW" altLang="en-US" dirty="0"/>
              <a:t>該主題故事中各個景點的所在位置標的物。</a:t>
            </a:r>
            <a:endParaRPr lang="en-US" altLang="zh-TW"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15" y="1905000"/>
            <a:ext cx="2544418" cy="4523410"/>
          </a:xfrm>
          <a:prstGeom prst="rect">
            <a:avLst/>
          </a:prstGeom>
        </p:spPr>
      </p:pic>
      <p:cxnSp>
        <p:nvCxnSpPr>
          <p:cNvPr id="8" name="直線單箭頭接點 7"/>
          <p:cNvCxnSpPr/>
          <p:nvPr/>
        </p:nvCxnSpPr>
        <p:spPr>
          <a:xfrm>
            <a:off x="3296341" y="4289367"/>
            <a:ext cx="1758903" cy="18243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3840480" y="2824224"/>
            <a:ext cx="1134585" cy="4509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圓角矩形 5"/>
          <p:cNvSpPr/>
          <p:nvPr/>
        </p:nvSpPr>
        <p:spPr>
          <a:xfrm>
            <a:off x="2106705" y="3018665"/>
            <a:ext cx="2294965" cy="99638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35338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主題故事搜尋 </a:t>
            </a:r>
            <a:r>
              <a:rPr lang="en-US" altLang="zh-TW" dirty="0"/>
              <a:t>-</a:t>
            </a:r>
            <a:r>
              <a:rPr lang="zh-TW" altLang="en-US" dirty="0"/>
              <a:t> 故事資訊</a:t>
            </a: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文字方塊 7"/>
          <p:cNvSpPr txBox="1"/>
          <p:nvPr/>
        </p:nvSpPr>
        <p:spPr>
          <a:xfrm>
            <a:off x="5083094" y="2187278"/>
            <a:ext cx="3451305" cy="369332"/>
          </a:xfrm>
          <a:prstGeom prst="rect">
            <a:avLst/>
          </a:prstGeom>
          <a:noFill/>
        </p:spPr>
        <p:txBody>
          <a:bodyPr wrap="square" rtlCol="0">
            <a:spAutoFit/>
          </a:bodyPr>
          <a:lstStyle/>
          <a:p>
            <a:r>
              <a:rPr lang="zh-TW" altLang="en-US" dirty="0"/>
              <a:t>該主題故事的大綱介紹。</a:t>
            </a:r>
            <a:endParaRPr lang="en-US" altLang="zh-TW" dirty="0"/>
          </a:p>
        </p:txBody>
      </p:sp>
      <p:sp>
        <p:nvSpPr>
          <p:cNvPr id="9" name="文字方塊 8"/>
          <p:cNvSpPr txBox="1"/>
          <p:nvPr/>
        </p:nvSpPr>
        <p:spPr>
          <a:xfrm>
            <a:off x="5083095" y="4595198"/>
            <a:ext cx="3451305" cy="646331"/>
          </a:xfrm>
          <a:prstGeom prst="rect">
            <a:avLst/>
          </a:prstGeom>
          <a:noFill/>
        </p:spPr>
        <p:txBody>
          <a:bodyPr wrap="square" rtlCol="0">
            <a:spAutoFit/>
          </a:bodyPr>
          <a:lstStyle/>
          <a:p>
            <a:r>
              <a:rPr lang="zh-TW" altLang="en-US" dirty="0"/>
              <a:t>下方的景點列表可供點選，點擊進入該景點的景點資訊頁面。</a:t>
            </a:r>
            <a:endParaRPr lang="en-US" altLang="zh-TW" dirty="0"/>
          </a:p>
        </p:txBody>
      </p:sp>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35" y="1416424"/>
            <a:ext cx="2939864" cy="5226424"/>
          </a:xfrm>
          <a:prstGeom prst="rect">
            <a:avLst/>
          </a:prstGeom>
        </p:spPr>
      </p:pic>
      <p:cxnSp>
        <p:nvCxnSpPr>
          <p:cNvPr id="7" name="直線單箭頭接點 6"/>
          <p:cNvCxnSpPr/>
          <p:nvPr/>
        </p:nvCxnSpPr>
        <p:spPr>
          <a:xfrm flipV="1">
            <a:off x="4142640" y="2510444"/>
            <a:ext cx="940455" cy="19008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4140000" y="4721629"/>
            <a:ext cx="943095" cy="2244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36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我的最愛</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6" name="圓角矩形 5"/>
          <p:cNvSpPr/>
          <p:nvPr/>
        </p:nvSpPr>
        <p:spPr>
          <a:xfrm>
            <a:off x="1554480" y="1983129"/>
            <a:ext cx="1845425" cy="43597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399905" y="2824224"/>
            <a:ext cx="1575160" cy="3096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4975065" y="2454143"/>
            <a:ext cx="3844844" cy="923330"/>
          </a:xfrm>
          <a:prstGeom prst="rect">
            <a:avLst/>
          </a:prstGeom>
          <a:noFill/>
        </p:spPr>
        <p:txBody>
          <a:bodyPr wrap="square" rtlCol="0">
            <a:spAutoFit/>
          </a:bodyPr>
          <a:lstStyle/>
          <a:p>
            <a:r>
              <a:rPr lang="zh-TW" altLang="en-US" dirty="0"/>
              <a:t>左方選單顯示出我的最愛中的景點列表。點擊即可進入移動到景點位置並操作景點功能。</a:t>
            </a:r>
            <a:endParaRPr lang="en-US" altLang="zh-TW" dirty="0"/>
          </a:p>
        </p:txBody>
      </p:sp>
    </p:spTree>
    <p:extLst>
      <p:ext uri="{BB962C8B-B14F-4D97-AF65-F5344CB8AC3E}">
        <p14:creationId xmlns:p14="http://schemas.microsoft.com/office/powerpoint/2010/main" val="223602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Android</a:t>
            </a:r>
            <a:endParaRPr lang="zh-TW" altLang="en-US" dirty="0"/>
          </a:p>
        </p:txBody>
      </p:sp>
      <p:sp>
        <p:nvSpPr>
          <p:cNvPr id="6" name="文字版面配置區 5"/>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01440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過濾器 </a:t>
            </a:r>
            <a:r>
              <a:rPr lang="en-US" altLang="zh-TW" dirty="0"/>
              <a:t>-</a:t>
            </a:r>
            <a:r>
              <a:rPr lang="zh-TW" altLang="en-US" dirty="0"/>
              <a:t> 提示</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圓角矩形 5"/>
          <p:cNvSpPr/>
          <p:nvPr/>
        </p:nvSpPr>
        <p:spPr>
          <a:xfrm>
            <a:off x="1878676" y="3840480"/>
            <a:ext cx="1296790" cy="4987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175466" y="2086495"/>
            <a:ext cx="1729043" cy="184542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904509" y="1762671"/>
            <a:ext cx="3844844" cy="923330"/>
          </a:xfrm>
          <a:prstGeom prst="rect">
            <a:avLst/>
          </a:prstGeom>
          <a:noFill/>
        </p:spPr>
        <p:txBody>
          <a:bodyPr wrap="square" rtlCol="0">
            <a:spAutoFit/>
          </a:bodyPr>
          <a:lstStyle/>
          <a:p>
            <a:r>
              <a:rPr lang="zh-TW" altLang="en-US" dirty="0"/>
              <a:t>請注意，過濾器</a:t>
            </a:r>
            <a:r>
              <a:rPr lang="zh-TW" altLang="en-US" dirty="0">
                <a:solidFill>
                  <a:schemeClr val="accent1">
                    <a:lumMod val="60000"/>
                    <a:lumOff val="40000"/>
                  </a:schemeClr>
                </a:solidFill>
              </a:rPr>
              <a:t>僅能過濾景點</a:t>
            </a:r>
            <a:r>
              <a:rPr lang="zh-TW" altLang="en-US" dirty="0"/>
              <a:t>，並不支援景線、景區、主題故事，如果用過濾器過濾景點之外的搜尋則無效。</a:t>
            </a:r>
            <a:endParaRPr lang="en-US" altLang="zh-TW" dirty="0"/>
          </a:p>
        </p:txBody>
      </p:sp>
      <p:sp>
        <p:nvSpPr>
          <p:cNvPr id="13" name="內容版面配置區 11"/>
          <p:cNvSpPr txBox="1">
            <a:spLocks/>
          </p:cNvSpPr>
          <p:nvPr/>
        </p:nvSpPr>
        <p:spPr>
          <a:xfrm>
            <a:off x="4904509" y="3285776"/>
            <a:ext cx="3704705"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zh-TW" altLang="en-US" dirty="0">
                <a:solidFill>
                  <a:schemeClr val="accent1">
                    <a:lumMod val="60000"/>
                    <a:lumOff val="40000"/>
                  </a:schemeClr>
                </a:solidFill>
              </a:rPr>
              <a:t>搜尋前過濾</a:t>
            </a:r>
            <a:r>
              <a:rPr lang="zh-TW" altLang="en-US" dirty="0">
                <a:solidFill>
                  <a:schemeClr val="tx1"/>
                </a:solidFill>
              </a:rPr>
              <a:t>：</a:t>
            </a:r>
            <a:endParaRPr lang="en-US" altLang="zh-TW" dirty="0">
              <a:solidFill>
                <a:schemeClr val="tx1"/>
              </a:solidFill>
            </a:endParaRPr>
          </a:p>
          <a:p>
            <a:pPr marL="0" indent="0">
              <a:buFont typeface="Wingdings 3" charset="2"/>
              <a:buNone/>
            </a:pPr>
            <a:r>
              <a:rPr lang="zh-TW" altLang="en-US" dirty="0">
                <a:solidFill>
                  <a:schemeClr val="tx1"/>
                </a:solidFill>
              </a:rPr>
              <a:t>在移動地圖位置後，將切換為搜尋前過濾，過濾器僅為設定之用。</a:t>
            </a:r>
            <a:endParaRPr lang="en-US" altLang="zh-TW" dirty="0">
              <a:solidFill>
                <a:schemeClr val="tx1"/>
              </a:solidFill>
            </a:endParaRPr>
          </a:p>
          <a:p>
            <a:pPr marL="0" indent="0">
              <a:buFont typeface="Wingdings 3" charset="2"/>
              <a:buNone/>
            </a:pPr>
            <a:r>
              <a:rPr lang="zh-TW" altLang="en-US" dirty="0">
                <a:solidFill>
                  <a:schemeClr val="accent1">
                    <a:lumMod val="60000"/>
                    <a:lumOff val="40000"/>
                  </a:schemeClr>
                </a:solidFill>
              </a:rPr>
              <a:t>搜尋後過濾</a:t>
            </a:r>
            <a:r>
              <a:rPr lang="zh-TW" altLang="en-US" dirty="0">
                <a:solidFill>
                  <a:schemeClr val="tx1"/>
                </a:solidFill>
              </a:rPr>
              <a:t>：</a:t>
            </a:r>
            <a:endParaRPr lang="en-US" altLang="zh-TW" dirty="0">
              <a:solidFill>
                <a:schemeClr val="tx1"/>
              </a:solidFill>
            </a:endParaRPr>
          </a:p>
          <a:p>
            <a:pPr marL="0" indent="0">
              <a:buFont typeface="Wingdings 3" charset="2"/>
              <a:buNone/>
            </a:pPr>
            <a:r>
              <a:rPr lang="zh-TW" altLang="en-US" dirty="0">
                <a:solidFill>
                  <a:schemeClr val="tx1"/>
                </a:solidFill>
              </a:rPr>
              <a:t>在搜尋後，將切換為搜尋後過濾，過濾器能馬上過濾當前結果。</a:t>
            </a:r>
            <a:endParaRPr lang="en-US" altLang="zh-TW" dirty="0">
              <a:solidFill>
                <a:schemeClr val="tx1"/>
              </a:solidFill>
            </a:endParaRPr>
          </a:p>
        </p:txBody>
      </p:sp>
    </p:spTree>
    <p:extLst>
      <p:ext uri="{BB962C8B-B14F-4D97-AF65-F5344CB8AC3E}">
        <p14:creationId xmlns:p14="http://schemas.microsoft.com/office/powerpoint/2010/main" val="1544241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過濾器 </a:t>
            </a:r>
            <a:r>
              <a:rPr lang="en-US" altLang="zh-TW" dirty="0"/>
              <a:t>-</a:t>
            </a:r>
            <a:r>
              <a:rPr lang="zh-TW" altLang="en-US" dirty="0"/>
              <a:t> 級別</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圓角矩形 5"/>
          <p:cNvSpPr/>
          <p:nvPr/>
        </p:nvSpPr>
        <p:spPr>
          <a:xfrm>
            <a:off x="1862051" y="3499658"/>
            <a:ext cx="2044931" cy="4156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906982" y="2967642"/>
            <a:ext cx="789705" cy="5486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761007" y="2432154"/>
            <a:ext cx="3844844" cy="646331"/>
          </a:xfrm>
          <a:prstGeom prst="rect">
            <a:avLst/>
          </a:prstGeom>
          <a:noFill/>
        </p:spPr>
        <p:txBody>
          <a:bodyPr wrap="square" rtlCol="0">
            <a:spAutoFit/>
          </a:bodyPr>
          <a:lstStyle/>
          <a:p>
            <a:r>
              <a:rPr lang="zh-TW" altLang="en-US" dirty="0"/>
              <a:t>此下拉選單可選擇想要的級別，其中包含</a:t>
            </a:r>
            <a:r>
              <a:rPr lang="zh-TW" altLang="en-US" dirty="0">
                <a:solidFill>
                  <a:schemeClr val="accent1">
                    <a:lumMod val="60000"/>
                    <a:lumOff val="40000"/>
                  </a:schemeClr>
                </a:solidFill>
              </a:rPr>
              <a:t>全部</a:t>
            </a:r>
            <a:r>
              <a:rPr lang="zh-TW" altLang="en-US" dirty="0"/>
              <a:t>、</a:t>
            </a:r>
            <a:r>
              <a:rPr lang="zh-TW" altLang="en-US" dirty="0">
                <a:solidFill>
                  <a:schemeClr val="accent1">
                    <a:lumMod val="60000"/>
                    <a:lumOff val="40000"/>
                  </a:schemeClr>
                </a:solidFill>
              </a:rPr>
              <a:t>專家</a:t>
            </a:r>
            <a:r>
              <a:rPr lang="zh-TW" altLang="en-US" dirty="0"/>
              <a:t>、</a:t>
            </a:r>
            <a:r>
              <a:rPr lang="zh-TW" altLang="en-US" dirty="0">
                <a:solidFill>
                  <a:schemeClr val="accent1">
                    <a:lumMod val="60000"/>
                    <a:lumOff val="40000"/>
                  </a:schemeClr>
                </a:solidFill>
              </a:rPr>
              <a:t>玩家</a:t>
            </a:r>
            <a:r>
              <a:rPr lang="zh-TW" altLang="en-US" dirty="0"/>
              <a:t>、</a:t>
            </a:r>
            <a:r>
              <a:rPr lang="zh-TW" altLang="en-US" dirty="0">
                <a:solidFill>
                  <a:schemeClr val="accent1">
                    <a:lumMod val="60000"/>
                    <a:lumOff val="40000"/>
                  </a:schemeClr>
                </a:solidFill>
              </a:rPr>
              <a:t>導覽員</a:t>
            </a:r>
            <a:r>
              <a:rPr lang="zh-TW" altLang="en-US" dirty="0"/>
              <a:t>。</a:t>
            </a:r>
            <a:endParaRPr lang="en-US" altLang="zh-TW" dirty="0"/>
          </a:p>
        </p:txBody>
      </p:sp>
    </p:spTree>
    <p:extLst>
      <p:ext uri="{BB962C8B-B14F-4D97-AF65-F5344CB8AC3E}">
        <p14:creationId xmlns:p14="http://schemas.microsoft.com/office/powerpoint/2010/main" val="367344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過濾器 </a:t>
            </a:r>
            <a:r>
              <a:rPr lang="en-US" altLang="zh-TW" dirty="0"/>
              <a:t>-</a:t>
            </a:r>
            <a:r>
              <a:rPr lang="zh-TW" altLang="en-US" dirty="0"/>
              <a:t> 媒體類別</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圓角矩形 5"/>
          <p:cNvSpPr/>
          <p:nvPr/>
        </p:nvSpPr>
        <p:spPr>
          <a:xfrm>
            <a:off x="1857534" y="3906981"/>
            <a:ext cx="2044931" cy="4156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63915" y="3358340"/>
            <a:ext cx="789705" cy="5486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737579" y="2881041"/>
            <a:ext cx="3844844" cy="923330"/>
          </a:xfrm>
          <a:prstGeom prst="rect">
            <a:avLst/>
          </a:prstGeom>
          <a:noFill/>
        </p:spPr>
        <p:txBody>
          <a:bodyPr wrap="square" rtlCol="0">
            <a:spAutoFit/>
          </a:bodyPr>
          <a:lstStyle/>
          <a:p>
            <a:r>
              <a:rPr lang="zh-TW" altLang="en-US" dirty="0"/>
              <a:t>此下拉選單可選擇想要的媒體類別，其中包含</a:t>
            </a:r>
            <a:r>
              <a:rPr lang="zh-TW" altLang="en-US" dirty="0">
                <a:solidFill>
                  <a:schemeClr val="accent1">
                    <a:lumMod val="60000"/>
                    <a:lumOff val="40000"/>
                  </a:schemeClr>
                </a:solidFill>
              </a:rPr>
              <a:t>全部</a:t>
            </a:r>
            <a:r>
              <a:rPr lang="zh-TW" altLang="en-US" dirty="0"/>
              <a:t>、</a:t>
            </a:r>
            <a:r>
              <a:rPr lang="zh-TW" altLang="en-US" dirty="0">
                <a:solidFill>
                  <a:schemeClr val="accent1">
                    <a:lumMod val="60000"/>
                    <a:lumOff val="40000"/>
                  </a:schemeClr>
                </a:solidFill>
              </a:rPr>
              <a:t>相片</a:t>
            </a:r>
            <a:r>
              <a:rPr lang="zh-TW" altLang="en-US" dirty="0"/>
              <a:t>、</a:t>
            </a:r>
            <a:r>
              <a:rPr lang="zh-TW" altLang="en-US" dirty="0">
                <a:solidFill>
                  <a:schemeClr val="accent1">
                    <a:lumMod val="60000"/>
                    <a:lumOff val="40000"/>
                  </a:schemeClr>
                </a:solidFill>
              </a:rPr>
              <a:t>影片</a:t>
            </a:r>
            <a:r>
              <a:rPr lang="zh-TW" altLang="en-US" dirty="0"/>
              <a:t>、</a:t>
            </a:r>
            <a:r>
              <a:rPr lang="zh-TW" altLang="en-US" dirty="0">
                <a:solidFill>
                  <a:schemeClr val="accent1">
                    <a:lumMod val="60000"/>
                    <a:lumOff val="40000"/>
                  </a:schemeClr>
                </a:solidFill>
              </a:rPr>
              <a:t>聲音</a:t>
            </a:r>
            <a:r>
              <a:rPr lang="zh-TW" altLang="en-US" dirty="0"/>
              <a:t>、</a:t>
            </a:r>
            <a:r>
              <a:rPr lang="zh-TW" altLang="en-US" dirty="0">
                <a:solidFill>
                  <a:schemeClr val="accent1">
                    <a:lumMod val="60000"/>
                    <a:lumOff val="40000"/>
                  </a:schemeClr>
                </a:solidFill>
              </a:rPr>
              <a:t>語音導覽</a:t>
            </a:r>
            <a:r>
              <a:rPr lang="zh-TW" altLang="en-US" dirty="0"/>
              <a:t>。</a:t>
            </a:r>
            <a:endParaRPr lang="en-US" altLang="zh-TW" dirty="0"/>
          </a:p>
        </p:txBody>
      </p:sp>
    </p:spTree>
    <p:extLst>
      <p:ext uri="{BB962C8B-B14F-4D97-AF65-F5344CB8AC3E}">
        <p14:creationId xmlns:p14="http://schemas.microsoft.com/office/powerpoint/2010/main" val="528915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過濾器 </a:t>
            </a:r>
            <a:r>
              <a:rPr lang="en-US" altLang="zh-TW" dirty="0"/>
              <a:t>-</a:t>
            </a:r>
            <a:r>
              <a:rPr lang="zh-TW" altLang="en-US" dirty="0"/>
              <a:t> 範疇</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圓角矩形 5"/>
          <p:cNvSpPr/>
          <p:nvPr/>
        </p:nvSpPr>
        <p:spPr>
          <a:xfrm>
            <a:off x="1857534" y="4364182"/>
            <a:ext cx="2044931" cy="4156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902465" y="3815541"/>
            <a:ext cx="789705" cy="54864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752694" y="3263426"/>
            <a:ext cx="3844844" cy="1477328"/>
          </a:xfrm>
          <a:prstGeom prst="rect">
            <a:avLst/>
          </a:prstGeom>
          <a:noFill/>
        </p:spPr>
        <p:txBody>
          <a:bodyPr wrap="square" rtlCol="0">
            <a:spAutoFit/>
          </a:bodyPr>
          <a:lstStyle/>
          <a:p>
            <a:r>
              <a:rPr lang="zh-TW" altLang="en-US" dirty="0"/>
              <a:t>此下拉選單可選擇想要的範疇，其中包含</a:t>
            </a:r>
            <a:r>
              <a:rPr lang="zh-TW" altLang="en-US" dirty="0">
                <a:solidFill>
                  <a:schemeClr val="accent1">
                    <a:lumMod val="60000"/>
                    <a:lumOff val="40000"/>
                  </a:schemeClr>
                </a:solidFill>
              </a:rPr>
              <a:t>全部</a:t>
            </a:r>
            <a:r>
              <a:rPr lang="zh-TW" altLang="en-US" dirty="0"/>
              <a:t>、</a:t>
            </a:r>
            <a:r>
              <a:rPr lang="zh-TW" altLang="en-US" dirty="0">
                <a:solidFill>
                  <a:schemeClr val="accent1">
                    <a:lumMod val="60000"/>
                    <a:lumOff val="40000"/>
                  </a:schemeClr>
                </a:solidFill>
              </a:rPr>
              <a:t>古蹟、歷史建築、聚落</a:t>
            </a:r>
            <a:r>
              <a:rPr lang="zh-TW" altLang="en-US" dirty="0"/>
              <a:t>、</a:t>
            </a:r>
            <a:r>
              <a:rPr lang="zh-TW" altLang="en-US" dirty="0">
                <a:solidFill>
                  <a:schemeClr val="accent1">
                    <a:lumMod val="60000"/>
                    <a:lumOff val="40000"/>
                  </a:schemeClr>
                </a:solidFill>
              </a:rPr>
              <a:t>遺址</a:t>
            </a:r>
            <a:r>
              <a:rPr lang="zh-TW" altLang="en-US" dirty="0"/>
              <a:t>、</a:t>
            </a:r>
            <a:r>
              <a:rPr lang="zh-TW" altLang="en-US" dirty="0">
                <a:solidFill>
                  <a:schemeClr val="accent1">
                    <a:lumMod val="60000"/>
                    <a:lumOff val="40000"/>
                  </a:schemeClr>
                </a:solidFill>
              </a:rPr>
              <a:t>人文景觀</a:t>
            </a:r>
            <a:r>
              <a:rPr lang="zh-TW" altLang="en-US" dirty="0"/>
              <a:t>、</a:t>
            </a:r>
            <a:r>
              <a:rPr lang="zh-TW" altLang="en-US" dirty="0">
                <a:solidFill>
                  <a:schemeClr val="accent1">
                    <a:lumMod val="60000"/>
                    <a:lumOff val="40000"/>
                  </a:schemeClr>
                </a:solidFill>
              </a:rPr>
              <a:t>自然景觀</a:t>
            </a:r>
            <a:r>
              <a:rPr lang="zh-TW" altLang="en-US" dirty="0"/>
              <a:t>、</a:t>
            </a:r>
            <a:r>
              <a:rPr lang="zh-TW" altLang="en-US" dirty="0">
                <a:solidFill>
                  <a:schemeClr val="accent1">
                    <a:lumMod val="60000"/>
                    <a:lumOff val="40000"/>
                  </a:schemeClr>
                </a:solidFill>
              </a:rPr>
              <a:t>傳統藝術</a:t>
            </a:r>
            <a:r>
              <a:rPr lang="zh-TW" altLang="en-US" dirty="0"/>
              <a:t>、</a:t>
            </a:r>
            <a:r>
              <a:rPr lang="zh-TW" altLang="en-US" dirty="0">
                <a:solidFill>
                  <a:schemeClr val="accent1">
                    <a:lumMod val="60000"/>
                    <a:lumOff val="40000"/>
                  </a:schemeClr>
                </a:solidFill>
              </a:rPr>
              <a:t>民俗及有關文物</a:t>
            </a:r>
            <a:r>
              <a:rPr lang="zh-TW" altLang="en-US" dirty="0"/>
              <a:t>、</a:t>
            </a:r>
            <a:r>
              <a:rPr lang="zh-TW" altLang="en-US" dirty="0">
                <a:solidFill>
                  <a:schemeClr val="accent1">
                    <a:lumMod val="60000"/>
                    <a:lumOff val="40000"/>
                  </a:schemeClr>
                </a:solidFill>
              </a:rPr>
              <a:t>古物</a:t>
            </a:r>
            <a:r>
              <a:rPr lang="zh-TW" altLang="en-US" dirty="0"/>
              <a:t>、</a:t>
            </a:r>
            <a:r>
              <a:rPr lang="zh-TW" altLang="en-US" dirty="0">
                <a:solidFill>
                  <a:schemeClr val="accent1">
                    <a:lumMod val="60000"/>
                    <a:lumOff val="40000"/>
                  </a:schemeClr>
                </a:solidFill>
              </a:rPr>
              <a:t>食衣住行育樂</a:t>
            </a:r>
            <a:r>
              <a:rPr lang="zh-TW" altLang="en-US" dirty="0"/>
              <a:t>、</a:t>
            </a:r>
            <a:r>
              <a:rPr lang="zh-TW" altLang="en-US" dirty="0">
                <a:solidFill>
                  <a:schemeClr val="accent1">
                    <a:lumMod val="60000"/>
                    <a:lumOff val="40000"/>
                  </a:schemeClr>
                </a:solidFill>
              </a:rPr>
              <a:t>其他</a:t>
            </a:r>
            <a:r>
              <a:rPr lang="zh-TW" altLang="en-US" dirty="0"/>
              <a:t>。</a:t>
            </a:r>
            <a:endParaRPr lang="en-US" altLang="zh-TW" dirty="0"/>
          </a:p>
        </p:txBody>
      </p:sp>
    </p:spTree>
    <p:extLst>
      <p:ext uri="{BB962C8B-B14F-4D97-AF65-F5344CB8AC3E}">
        <p14:creationId xmlns:p14="http://schemas.microsoft.com/office/powerpoint/2010/main" val="347906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選單</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24</a:t>
            </a:fld>
            <a:endParaRPr lang="en-US" dirty="0"/>
          </a:p>
        </p:txBody>
      </p:sp>
      <p:sp>
        <p:nvSpPr>
          <p:cNvPr id="6" name="文字方塊 5"/>
          <p:cNvSpPr txBox="1"/>
          <p:nvPr/>
        </p:nvSpPr>
        <p:spPr>
          <a:xfrm>
            <a:off x="4879571" y="2607589"/>
            <a:ext cx="3808071" cy="2308324"/>
          </a:xfrm>
          <a:prstGeom prst="rect">
            <a:avLst/>
          </a:prstGeom>
          <a:noFill/>
        </p:spPr>
        <p:txBody>
          <a:bodyPr wrap="square" rtlCol="0">
            <a:spAutoFit/>
          </a:bodyPr>
          <a:lstStyle/>
          <a:p>
            <a:r>
              <a:rPr lang="zh-TW" altLang="en-US" dirty="0"/>
              <a:t>由上往下依序是</a:t>
            </a:r>
            <a:r>
              <a:rPr lang="zh-TW" altLang="en-US" dirty="0">
                <a:solidFill>
                  <a:schemeClr val="accent1">
                    <a:lumMod val="60000"/>
                    <a:lumOff val="40000"/>
                  </a:schemeClr>
                </a:solidFill>
              </a:rPr>
              <a:t>關於</a:t>
            </a:r>
            <a:r>
              <a:rPr lang="zh-TW" altLang="en-US" dirty="0"/>
              <a:t>、</a:t>
            </a:r>
            <a:r>
              <a:rPr lang="zh-TW" altLang="en-US" dirty="0">
                <a:solidFill>
                  <a:schemeClr val="accent1">
                    <a:lumMod val="60000"/>
                    <a:lumOff val="40000"/>
                  </a:schemeClr>
                </a:solidFill>
              </a:rPr>
              <a:t>設定</a:t>
            </a:r>
            <a:r>
              <a:rPr lang="zh-TW" altLang="en-US" dirty="0"/>
              <a:t>、</a:t>
            </a:r>
            <a:r>
              <a:rPr lang="zh-TW" altLang="en-US" dirty="0">
                <a:solidFill>
                  <a:schemeClr val="accent1">
                    <a:lumMod val="60000"/>
                    <a:lumOff val="40000"/>
                  </a:schemeClr>
                </a:solidFill>
              </a:rPr>
              <a:t>登入</a:t>
            </a:r>
            <a:r>
              <a:rPr lang="zh-TW" altLang="en-US" dirty="0"/>
              <a:t>等三個功能按鈕。</a:t>
            </a:r>
          </a:p>
          <a:p>
            <a:pPr marL="342900" indent="-342900">
              <a:buFont typeface="+mj-lt"/>
              <a:buAutoNum type="arabicPeriod"/>
            </a:pPr>
            <a:r>
              <a:rPr lang="zh-TW" altLang="en-US" dirty="0"/>
              <a:t>關於：開啟並顯示關於本軟體的相關資訊。</a:t>
            </a:r>
            <a:endParaRPr lang="en-US" altLang="zh-TW" dirty="0"/>
          </a:p>
          <a:p>
            <a:pPr marL="342900" indent="-342900">
              <a:buFont typeface="+mj-lt"/>
              <a:buAutoNum type="arabicPeriod"/>
            </a:pPr>
            <a:r>
              <a:rPr lang="zh-TW" altLang="en-US" dirty="0"/>
              <a:t>設定：開啟並顯示本軟體的功能設置。</a:t>
            </a:r>
            <a:endParaRPr lang="en-US" altLang="zh-TW" dirty="0"/>
          </a:p>
          <a:p>
            <a:pPr marL="342900" indent="-342900">
              <a:buFont typeface="+mj-lt"/>
              <a:buAutoNum type="arabicPeriod"/>
            </a:pPr>
            <a:r>
              <a:rPr lang="zh-TW" altLang="en-US" dirty="0"/>
              <a:t>登入：開啟並顯示登入</a:t>
            </a:r>
            <a:r>
              <a:rPr lang="en-US" altLang="zh-TW" dirty="0"/>
              <a:t>DEH</a:t>
            </a:r>
            <a:r>
              <a:rPr lang="zh-TW" altLang="en-US" dirty="0"/>
              <a:t>帳號的頁面。</a:t>
            </a:r>
            <a:endParaRPr lang="en-US" altLang="zh-TW" dirty="0"/>
          </a:p>
        </p:txBody>
      </p:sp>
      <p:sp>
        <p:nvSpPr>
          <p:cNvPr id="7" name="圓角矩形 6"/>
          <p:cNvSpPr/>
          <p:nvPr/>
        </p:nvSpPr>
        <p:spPr>
          <a:xfrm>
            <a:off x="2969313" y="2410692"/>
            <a:ext cx="1026982" cy="117209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a:off x="3996295" y="2959334"/>
            <a:ext cx="883276" cy="15793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68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選單 </a:t>
            </a:r>
            <a:r>
              <a:rPr lang="en-US" altLang="zh-TW" dirty="0"/>
              <a:t>-</a:t>
            </a:r>
            <a:r>
              <a:rPr lang="zh-TW" altLang="en-US" dirty="0"/>
              <a:t> 關於</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25</a:t>
            </a:fld>
            <a:endParaRPr lang="en-US" dirty="0"/>
          </a:p>
        </p:txBody>
      </p:sp>
      <p:sp>
        <p:nvSpPr>
          <p:cNvPr id="6" name="圓角矩形 5"/>
          <p:cNvSpPr/>
          <p:nvPr/>
        </p:nvSpPr>
        <p:spPr>
          <a:xfrm>
            <a:off x="2844621" y="4389120"/>
            <a:ext cx="1054047" cy="50707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98668" y="4073236"/>
            <a:ext cx="831274" cy="49045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879571" y="2607589"/>
            <a:ext cx="3808071" cy="1754326"/>
          </a:xfrm>
          <a:prstGeom prst="rect">
            <a:avLst/>
          </a:prstGeom>
          <a:noFill/>
        </p:spPr>
        <p:txBody>
          <a:bodyPr wrap="square" rtlCol="0">
            <a:spAutoFit/>
          </a:bodyPr>
          <a:lstStyle/>
          <a:p>
            <a:r>
              <a:rPr lang="zh-TW" altLang="en-US" dirty="0"/>
              <a:t>由左往右依序是</a:t>
            </a:r>
            <a:r>
              <a:rPr lang="zh-TW" altLang="en-US" dirty="0">
                <a:solidFill>
                  <a:schemeClr val="accent1">
                    <a:lumMod val="60000"/>
                    <a:lumOff val="40000"/>
                  </a:schemeClr>
                </a:solidFill>
              </a:rPr>
              <a:t>說明</a:t>
            </a:r>
            <a:r>
              <a:rPr lang="zh-TW" altLang="en-US" dirty="0"/>
              <a:t>、</a:t>
            </a:r>
            <a:r>
              <a:rPr lang="zh-TW" altLang="en-US" dirty="0">
                <a:solidFill>
                  <a:schemeClr val="accent1">
                    <a:lumMod val="60000"/>
                    <a:lumOff val="40000"/>
                  </a:schemeClr>
                </a:solidFill>
              </a:rPr>
              <a:t>網站</a:t>
            </a:r>
            <a:r>
              <a:rPr lang="zh-TW" altLang="en-US" dirty="0"/>
              <a:t>等兩個功能按鈕。</a:t>
            </a:r>
          </a:p>
          <a:p>
            <a:pPr marL="342900" indent="-342900">
              <a:buFont typeface="+mj-lt"/>
              <a:buAutoNum type="arabicPeriod"/>
            </a:pPr>
            <a:r>
              <a:rPr lang="zh-TW" altLang="en-US" dirty="0"/>
              <a:t>說明：開啟並顯示關於本軟體的使用說明頁面。</a:t>
            </a:r>
            <a:endParaRPr lang="en-US" altLang="zh-TW" dirty="0"/>
          </a:p>
          <a:p>
            <a:pPr marL="342900" indent="-342900">
              <a:buFont typeface="+mj-lt"/>
              <a:buAutoNum type="arabicPeriod"/>
            </a:pPr>
            <a:r>
              <a:rPr lang="zh-TW" altLang="en-US" dirty="0"/>
              <a:t>網站：透過瀏覽器連結至</a:t>
            </a:r>
            <a:r>
              <a:rPr lang="en-US" altLang="zh-TW" dirty="0"/>
              <a:t>DEH</a:t>
            </a:r>
            <a:r>
              <a:rPr lang="zh-TW" altLang="en-US" dirty="0"/>
              <a:t>網站。</a:t>
            </a:r>
            <a:endParaRPr lang="en-US" altLang="zh-TW" dirty="0"/>
          </a:p>
        </p:txBody>
      </p:sp>
    </p:spTree>
    <p:extLst>
      <p:ext uri="{BB962C8B-B14F-4D97-AF65-F5344CB8AC3E}">
        <p14:creationId xmlns:p14="http://schemas.microsoft.com/office/powerpoint/2010/main" val="394645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選單 </a:t>
            </a:r>
            <a:r>
              <a:rPr lang="en-US" altLang="zh-TW" dirty="0"/>
              <a:t>-</a:t>
            </a:r>
            <a:r>
              <a:rPr lang="zh-TW" altLang="en-US" dirty="0"/>
              <a:t> 設定</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26</a:t>
            </a:fld>
            <a:endParaRPr lang="en-US" dirty="0"/>
          </a:p>
        </p:txBody>
      </p:sp>
      <p:sp>
        <p:nvSpPr>
          <p:cNvPr id="6" name="圓角矩形 5"/>
          <p:cNvSpPr/>
          <p:nvPr/>
        </p:nvSpPr>
        <p:spPr>
          <a:xfrm>
            <a:off x="1870364" y="3084022"/>
            <a:ext cx="2011680" cy="203661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82044" y="3291839"/>
            <a:ext cx="831274" cy="49045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4887884" y="2459131"/>
            <a:ext cx="3808071" cy="3139321"/>
          </a:xfrm>
          <a:prstGeom prst="rect">
            <a:avLst/>
          </a:prstGeom>
          <a:noFill/>
        </p:spPr>
        <p:txBody>
          <a:bodyPr wrap="square" rtlCol="0">
            <a:spAutoFit/>
          </a:bodyPr>
          <a:lstStyle/>
          <a:p>
            <a:r>
              <a:rPr lang="zh-TW" altLang="en-US" dirty="0"/>
              <a:t>由上往下依序是</a:t>
            </a:r>
            <a:r>
              <a:rPr lang="zh-TW" altLang="en-US" dirty="0">
                <a:solidFill>
                  <a:schemeClr val="accent1">
                    <a:lumMod val="60000"/>
                    <a:lumOff val="40000"/>
                  </a:schemeClr>
                </a:solidFill>
              </a:rPr>
              <a:t>地址查詢</a:t>
            </a:r>
            <a:r>
              <a:rPr lang="zh-TW" altLang="en-US" dirty="0"/>
              <a:t>、</a:t>
            </a:r>
            <a:r>
              <a:rPr lang="zh-TW" altLang="en-US" dirty="0">
                <a:solidFill>
                  <a:schemeClr val="accent1">
                    <a:lumMod val="60000"/>
                    <a:lumOff val="40000"/>
                  </a:schemeClr>
                </a:solidFill>
              </a:rPr>
              <a:t>搜尋範圍</a:t>
            </a:r>
            <a:r>
              <a:rPr lang="zh-TW" altLang="en-US" dirty="0"/>
              <a:t>、</a:t>
            </a:r>
            <a:r>
              <a:rPr lang="zh-TW" altLang="en-US" dirty="0">
                <a:solidFill>
                  <a:schemeClr val="accent1">
                    <a:lumMod val="60000"/>
                    <a:lumOff val="40000"/>
                  </a:schemeClr>
                </a:solidFill>
              </a:rPr>
              <a:t>動態搜尋</a:t>
            </a:r>
            <a:r>
              <a:rPr lang="zh-TW" altLang="en-US" dirty="0"/>
              <a:t>、</a:t>
            </a:r>
            <a:r>
              <a:rPr lang="zh-TW" altLang="en-US" dirty="0">
                <a:solidFill>
                  <a:schemeClr val="accent1">
                    <a:lumMod val="60000"/>
                    <a:lumOff val="40000"/>
                  </a:schemeClr>
                </a:solidFill>
              </a:rPr>
              <a:t>搜尋設定</a:t>
            </a:r>
            <a:r>
              <a:rPr lang="zh-TW" altLang="en-US" dirty="0"/>
              <a:t>、</a:t>
            </a:r>
            <a:r>
              <a:rPr lang="zh-TW" altLang="en-US" dirty="0">
                <a:solidFill>
                  <a:schemeClr val="accent1">
                    <a:lumMod val="60000"/>
                    <a:lumOff val="40000"/>
                  </a:schemeClr>
                </a:solidFill>
              </a:rPr>
              <a:t>設定框提示</a:t>
            </a:r>
            <a:r>
              <a:rPr lang="zh-TW" altLang="en-US" dirty="0"/>
              <a:t>等多項功能設定。</a:t>
            </a:r>
          </a:p>
          <a:p>
            <a:pPr marL="342900" indent="-342900">
              <a:buFont typeface="+mj-lt"/>
              <a:buAutoNum type="arabicPeriod"/>
            </a:pPr>
            <a:r>
              <a:rPr lang="zh-TW" altLang="en-US" dirty="0"/>
              <a:t>地址查詢：在主畫面中開啟並顯示地址查詢功能按鈕。</a:t>
            </a:r>
            <a:endParaRPr lang="en-US" altLang="zh-TW" dirty="0"/>
          </a:p>
          <a:p>
            <a:pPr marL="342900" indent="-342900">
              <a:buFont typeface="+mj-lt"/>
              <a:buAutoNum type="arabicPeriod"/>
            </a:pPr>
            <a:r>
              <a:rPr lang="zh-TW" altLang="en-US" dirty="0"/>
              <a:t>搜尋範圍：在主畫面中開啟並顯示搜尋範圍功能按鈕。</a:t>
            </a:r>
            <a:endParaRPr lang="en-US" altLang="zh-TW" dirty="0"/>
          </a:p>
          <a:p>
            <a:pPr marL="342900" indent="-342900">
              <a:buFont typeface="+mj-lt"/>
              <a:buAutoNum type="arabicPeriod"/>
            </a:pPr>
            <a:r>
              <a:rPr lang="zh-TW" altLang="en-US" dirty="0"/>
              <a:t>動態搜尋：開啟動態搜尋模式。</a:t>
            </a:r>
            <a:endParaRPr lang="en-US" altLang="zh-TW" dirty="0"/>
          </a:p>
          <a:p>
            <a:pPr marL="342900" indent="-342900">
              <a:buFont typeface="+mj-lt"/>
              <a:buAutoNum type="arabicPeriod"/>
            </a:pPr>
            <a:r>
              <a:rPr lang="zh-TW" altLang="en-US" dirty="0"/>
              <a:t>搜尋設定：設定搜尋範圍和數量。</a:t>
            </a:r>
            <a:endParaRPr lang="en-US" altLang="zh-TW" dirty="0"/>
          </a:p>
          <a:p>
            <a:pPr marL="342900" indent="-342900">
              <a:buFont typeface="+mj-lt"/>
              <a:buAutoNum type="arabicPeriod"/>
            </a:pPr>
            <a:r>
              <a:rPr lang="zh-TW" altLang="en-US" dirty="0"/>
              <a:t>設定框提示：設定是否在每次搜尋前再詢問。</a:t>
            </a:r>
            <a:endParaRPr lang="en-US" altLang="zh-TW" dirty="0"/>
          </a:p>
        </p:txBody>
      </p:sp>
    </p:spTree>
    <p:extLst>
      <p:ext uri="{BB962C8B-B14F-4D97-AF65-F5344CB8AC3E}">
        <p14:creationId xmlns:p14="http://schemas.microsoft.com/office/powerpoint/2010/main" val="191007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選單 </a:t>
            </a:r>
            <a:r>
              <a:rPr lang="en-US" altLang="zh-TW" dirty="0"/>
              <a:t>-</a:t>
            </a:r>
            <a:r>
              <a:rPr lang="zh-TW" altLang="en-US" dirty="0"/>
              <a:t> 設定</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0" y="1937250"/>
            <a:ext cx="2520000" cy="4480002"/>
          </a:xfrm>
          <a:prstGeom prst="rect">
            <a:avLst/>
          </a:prstGeom>
        </p:spPr>
      </p:pic>
      <p:sp>
        <p:nvSpPr>
          <p:cNvPr id="7" name="圓角矩形 6"/>
          <p:cNvSpPr/>
          <p:nvPr/>
        </p:nvSpPr>
        <p:spPr>
          <a:xfrm>
            <a:off x="1870364" y="4821382"/>
            <a:ext cx="1246909" cy="29925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3117273" y="4372495"/>
            <a:ext cx="2385752" cy="59851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636725" y="1274882"/>
            <a:ext cx="6689513" cy="369332"/>
          </a:xfrm>
          <a:prstGeom prst="rect">
            <a:avLst/>
          </a:prstGeom>
          <a:noFill/>
        </p:spPr>
        <p:txBody>
          <a:bodyPr wrap="square" rtlCol="0">
            <a:spAutoFit/>
          </a:bodyPr>
          <a:lstStyle/>
          <a:p>
            <a:r>
              <a:rPr lang="zh-TW" altLang="en-US" dirty="0"/>
              <a:t>如勾選，則在每次搜尋前跳出設定框。</a:t>
            </a:r>
          </a:p>
        </p:txBody>
      </p:sp>
    </p:spTree>
    <p:extLst>
      <p:ext uri="{BB962C8B-B14F-4D97-AF65-F5344CB8AC3E}">
        <p14:creationId xmlns:p14="http://schemas.microsoft.com/office/powerpoint/2010/main" val="349114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選單 </a:t>
            </a:r>
            <a:r>
              <a:rPr lang="en-US" altLang="zh-TW" dirty="0"/>
              <a:t>-</a:t>
            </a:r>
            <a:r>
              <a:rPr lang="zh-TW" altLang="en-US" dirty="0"/>
              <a:t> 登入</a:t>
            </a:r>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7" name="投影片編號版面配置區 6"/>
          <p:cNvSpPr>
            <a:spLocks noGrp="1"/>
          </p:cNvSpPr>
          <p:nvPr>
            <p:ph type="sldNum" sz="quarter" idx="12"/>
          </p:nvPr>
        </p:nvSpPr>
        <p:spPr/>
        <p:txBody>
          <a:bodyPr/>
          <a:lstStyle/>
          <a:p>
            <a:fld id="{D57F1E4F-1CFF-5643-939E-217C01CDF565}" type="slidenum">
              <a:rPr lang="en-US" smtClean="0"/>
              <a:pPr/>
              <a:t>28</a:t>
            </a:fld>
            <a:endParaRPr lang="en-US" dirty="0"/>
          </a:p>
        </p:txBody>
      </p:sp>
      <p:cxnSp>
        <p:nvCxnSpPr>
          <p:cNvPr id="8" name="直線單箭頭接點 7"/>
          <p:cNvCxnSpPr/>
          <p:nvPr/>
        </p:nvCxnSpPr>
        <p:spPr>
          <a:xfrm flipV="1">
            <a:off x="3923608" y="3657600"/>
            <a:ext cx="914399" cy="27432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79324" y="3195935"/>
            <a:ext cx="3808071" cy="923330"/>
          </a:xfrm>
          <a:prstGeom prst="rect">
            <a:avLst/>
          </a:prstGeom>
          <a:noFill/>
        </p:spPr>
        <p:txBody>
          <a:bodyPr wrap="square" rtlCol="0">
            <a:spAutoFit/>
          </a:bodyPr>
          <a:lstStyle/>
          <a:p>
            <a:r>
              <a:rPr lang="zh-TW" altLang="en-US" dirty="0"/>
              <a:t>輸入帳號密碼登入，登入後在右上角選單可以看到多了一個按鈕，點擊即可使用我的收藏功能。</a:t>
            </a:r>
            <a:endParaRPr lang="en-US" altLang="zh-TW" dirty="0"/>
          </a:p>
        </p:txBody>
      </p:sp>
    </p:spTree>
    <p:extLst>
      <p:ext uri="{BB962C8B-B14F-4D97-AF65-F5344CB8AC3E}">
        <p14:creationId xmlns:p14="http://schemas.microsoft.com/office/powerpoint/2010/main" val="114978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我的製作區</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29</a:t>
            </a:fld>
            <a:endParaRPr lang="en-US" dirty="0"/>
          </a:p>
        </p:txBody>
      </p:sp>
      <p:sp>
        <p:nvSpPr>
          <p:cNvPr id="8" name="文字方塊 7"/>
          <p:cNvSpPr txBox="1"/>
          <p:nvPr/>
        </p:nvSpPr>
        <p:spPr>
          <a:xfrm>
            <a:off x="4816227" y="1905000"/>
            <a:ext cx="3808071" cy="4801314"/>
          </a:xfrm>
          <a:prstGeom prst="rect">
            <a:avLst/>
          </a:prstGeom>
          <a:noFill/>
        </p:spPr>
        <p:txBody>
          <a:bodyPr wrap="square" rtlCol="0">
            <a:spAutoFit/>
          </a:bodyPr>
          <a:lstStyle/>
          <a:p>
            <a:r>
              <a:rPr lang="zh-TW" altLang="en-US" dirty="0"/>
              <a:t>由上往下依序是</a:t>
            </a:r>
            <a:r>
              <a:rPr lang="zh-TW" altLang="en-US" dirty="0">
                <a:solidFill>
                  <a:schemeClr val="accent1">
                    <a:lumMod val="60000"/>
                    <a:lumOff val="40000"/>
                  </a:schemeClr>
                </a:solidFill>
              </a:rPr>
              <a:t>我的景點</a:t>
            </a:r>
            <a:r>
              <a:rPr lang="zh-TW" altLang="en-US" dirty="0"/>
              <a:t>、</a:t>
            </a:r>
            <a:r>
              <a:rPr lang="zh-TW" altLang="en-US" dirty="0">
                <a:solidFill>
                  <a:schemeClr val="accent1">
                    <a:lumMod val="60000"/>
                    <a:lumOff val="40000"/>
                  </a:schemeClr>
                </a:solidFill>
              </a:rPr>
              <a:t>我的景線</a:t>
            </a:r>
            <a:r>
              <a:rPr lang="zh-TW" altLang="en-US" dirty="0"/>
              <a:t>、</a:t>
            </a:r>
            <a:r>
              <a:rPr lang="zh-TW" altLang="en-US" dirty="0">
                <a:solidFill>
                  <a:schemeClr val="accent1">
                    <a:lumMod val="60000"/>
                    <a:lumOff val="40000"/>
                  </a:schemeClr>
                </a:solidFill>
              </a:rPr>
              <a:t>我的景區</a:t>
            </a:r>
            <a:r>
              <a:rPr lang="zh-TW" altLang="en-US" dirty="0"/>
              <a:t>、</a:t>
            </a:r>
            <a:r>
              <a:rPr lang="zh-TW" altLang="en-US" dirty="0">
                <a:solidFill>
                  <a:schemeClr val="accent1">
                    <a:lumMod val="60000"/>
                    <a:lumOff val="40000"/>
                  </a:schemeClr>
                </a:solidFill>
              </a:rPr>
              <a:t>我的主題故事、我的群組</a:t>
            </a:r>
            <a:r>
              <a:rPr lang="zh-TW" altLang="en-US" dirty="0"/>
              <a:t>等五個功能按鈕。</a:t>
            </a:r>
          </a:p>
          <a:p>
            <a:pPr marL="342900" indent="-342900">
              <a:buFont typeface="+mj-lt"/>
              <a:buAutoNum type="arabicPeriod"/>
            </a:pPr>
            <a:r>
              <a:rPr lang="zh-TW" altLang="en-US" dirty="0"/>
              <a:t>我的景點：搜尋已登入使用者帳號的景點。</a:t>
            </a:r>
            <a:endParaRPr lang="en-US" altLang="zh-TW" dirty="0"/>
          </a:p>
          <a:p>
            <a:pPr marL="342900" indent="-342900">
              <a:buFont typeface="+mj-lt"/>
              <a:buAutoNum type="arabicPeriod"/>
            </a:pPr>
            <a:r>
              <a:rPr lang="zh-TW" altLang="en-US" dirty="0"/>
              <a:t>我的景線：搜尋已登入使用者帳號的景點路線。</a:t>
            </a:r>
            <a:endParaRPr lang="en-US" altLang="zh-TW" dirty="0"/>
          </a:p>
          <a:p>
            <a:pPr marL="342900" indent="-342900">
              <a:buFont typeface="+mj-lt"/>
              <a:buAutoNum type="arabicPeriod"/>
            </a:pPr>
            <a:r>
              <a:rPr lang="zh-TW" altLang="en-US" dirty="0"/>
              <a:t>我的景區：搜尋已登入使用者帳號的景點區域。</a:t>
            </a:r>
            <a:r>
              <a:rPr lang="en-US" altLang="zh-TW" dirty="0"/>
              <a:t>(</a:t>
            </a:r>
            <a:r>
              <a:rPr lang="zh-TW" altLang="en-US" dirty="0"/>
              <a:t>類同景線，但無規劃路線</a:t>
            </a:r>
            <a:r>
              <a:rPr lang="en-US" altLang="zh-TW" dirty="0"/>
              <a:t>)</a:t>
            </a:r>
          </a:p>
          <a:p>
            <a:pPr marL="342900" indent="-342900">
              <a:buFont typeface="+mj-lt"/>
              <a:buAutoNum type="arabicPeriod"/>
            </a:pPr>
            <a:r>
              <a:rPr lang="zh-TW" altLang="en-US" dirty="0"/>
              <a:t>我的主題故事：搜尋已登入使用者帳號的主題故事。</a:t>
            </a:r>
            <a:endParaRPr lang="en-US" altLang="zh-TW" dirty="0"/>
          </a:p>
          <a:p>
            <a:pPr marL="342900" indent="-342900">
              <a:buFont typeface="+mj-lt"/>
              <a:buAutoNum type="arabicPeriod"/>
            </a:pPr>
            <a:r>
              <a:rPr lang="zh-TW" altLang="en-US" dirty="0"/>
              <a:t>我的群組</a:t>
            </a:r>
            <a:r>
              <a:rPr lang="en-US" altLang="zh-TW" dirty="0"/>
              <a:t>:</a:t>
            </a:r>
            <a:r>
              <a:rPr lang="zh-TW" altLang="en-US" dirty="0"/>
              <a:t> 搜尋自己所在群組中的內容。</a:t>
            </a:r>
            <a:endParaRPr lang="en-US" altLang="zh-TW" dirty="0"/>
          </a:p>
          <a:p>
            <a:pPr algn="ctr"/>
            <a:r>
              <a:rPr lang="en-US" altLang="zh-TW" dirty="0"/>
              <a:t>(</a:t>
            </a:r>
            <a:r>
              <a:rPr lang="zh-TW" altLang="en-US" dirty="0"/>
              <a:t>以上功能皆類同於附近景點、附近景線、附近景區、附近主題故事等功能</a:t>
            </a:r>
            <a:r>
              <a:rPr lang="en-US" altLang="zh-TW" dirty="0"/>
              <a:t>)</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785" y="1386914"/>
            <a:ext cx="2723256" cy="5231804"/>
          </a:xfrm>
          <a:prstGeom prst="rect">
            <a:avLst/>
          </a:prstGeom>
        </p:spPr>
      </p:pic>
      <p:sp>
        <p:nvSpPr>
          <p:cNvPr id="6" name="圓角矩形 5"/>
          <p:cNvSpPr/>
          <p:nvPr/>
        </p:nvSpPr>
        <p:spPr>
          <a:xfrm>
            <a:off x="2661512" y="2106965"/>
            <a:ext cx="1209733" cy="184119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871245" y="2667804"/>
            <a:ext cx="914399" cy="27432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52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000" y="1936800"/>
            <a:ext cx="2520000" cy="4480000"/>
          </a:xfrm>
          <a:prstGeom prst="rect">
            <a:avLst/>
          </a:prstGeom>
        </p:spPr>
      </p:pic>
      <p:sp>
        <p:nvSpPr>
          <p:cNvPr id="2" name="標題 1"/>
          <p:cNvSpPr>
            <a:spLocks noGrp="1"/>
          </p:cNvSpPr>
          <p:nvPr>
            <p:ph type="title"/>
          </p:nvPr>
        </p:nvSpPr>
        <p:spPr/>
        <p:txBody>
          <a:bodyPr/>
          <a:lstStyle/>
          <a:p>
            <a:r>
              <a:rPr lang="zh-TW" altLang="en-US" dirty="0"/>
              <a:t>主畫面配置</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文字方塊 5"/>
          <p:cNvSpPr txBox="1"/>
          <p:nvPr/>
        </p:nvSpPr>
        <p:spPr>
          <a:xfrm>
            <a:off x="4640022" y="2294313"/>
            <a:ext cx="3808071" cy="1200329"/>
          </a:xfrm>
          <a:prstGeom prst="rect">
            <a:avLst/>
          </a:prstGeom>
          <a:noFill/>
        </p:spPr>
        <p:txBody>
          <a:bodyPr wrap="square" rtlCol="0">
            <a:spAutoFit/>
          </a:bodyPr>
          <a:lstStyle/>
          <a:p>
            <a:r>
              <a:rPr lang="zh-TW" altLang="en-US" dirty="0"/>
              <a:t>由左往右依序是</a:t>
            </a:r>
            <a:r>
              <a:rPr lang="zh-TW" altLang="en-US" dirty="0">
                <a:solidFill>
                  <a:schemeClr val="accent1">
                    <a:lumMod val="60000"/>
                    <a:lumOff val="40000"/>
                  </a:schemeClr>
                </a:solidFill>
              </a:rPr>
              <a:t>帳戶設定、我的景點</a:t>
            </a:r>
            <a:r>
              <a:rPr lang="zh-TW" altLang="en-US" dirty="0"/>
              <a:t>、</a:t>
            </a:r>
            <a:r>
              <a:rPr lang="zh-TW" altLang="en-US" dirty="0">
                <a:solidFill>
                  <a:schemeClr val="accent1">
                    <a:lumMod val="60000"/>
                    <a:lumOff val="40000"/>
                  </a:schemeClr>
                </a:solidFill>
              </a:rPr>
              <a:t>過濾器</a:t>
            </a:r>
            <a:r>
              <a:rPr lang="zh-TW" altLang="en-US" dirty="0"/>
              <a:t>、</a:t>
            </a:r>
            <a:r>
              <a:rPr lang="zh-TW" altLang="en-US" dirty="0">
                <a:solidFill>
                  <a:schemeClr val="accent1">
                    <a:lumMod val="60000"/>
                    <a:lumOff val="40000"/>
                  </a:schemeClr>
                </a:solidFill>
              </a:rPr>
              <a:t>區域探索</a:t>
            </a:r>
            <a:r>
              <a:rPr lang="zh-TW" altLang="en-US" dirty="0"/>
              <a:t>等四個功能按鈕，後續會進行介紹。</a:t>
            </a:r>
            <a:endParaRPr lang="en-US" altLang="zh-TW" dirty="0"/>
          </a:p>
          <a:p>
            <a:r>
              <a:rPr lang="en-US" altLang="zh-TW" dirty="0"/>
              <a:t>(</a:t>
            </a:r>
            <a:r>
              <a:rPr lang="zh-TW" altLang="en-US" dirty="0">
                <a:solidFill>
                  <a:schemeClr val="accent1">
                    <a:lumMod val="60000"/>
                    <a:lumOff val="40000"/>
                  </a:schemeClr>
                </a:solidFill>
              </a:rPr>
              <a:t>我的景點</a:t>
            </a:r>
            <a:r>
              <a:rPr lang="zh-TW" altLang="en-US" dirty="0"/>
              <a:t>功能需登入帳戶才能使用</a:t>
            </a:r>
            <a:r>
              <a:rPr lang="en-US" altLang="zh-TW" dirty="0"/>
              <a:t>)</a:t>
            </a:r>
          </a:p>
        </p:txBody>
      </p:sp>
      <p:sp>
        <p:nvSpPr>
          <p:cNvPr id="7" name="圓角矩形 6"/>
          <p:cNvSpPr/>
          <p:nvPr/>
        </p:nvSpPr>
        <p:spPr>
          <a:xfrm>
            <a:off x="2751513" y="2061557"/>
            <a:ext cx="1388487" cy="4655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a:off x="4140000" y="2286385"/>
            <a:ext cx="413159" cy="1305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3721625" y="4646814"/>
            <a:ext cx="418375" cy="6918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2670812" y="4095968"/>
            <a:ext cx="418375" cy="3759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a:off x="4183432" y="4845616"/>
            <a:ext cx="413158" cy="14712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3089187" y="4283951"/>
            <a:ext cx="1507403" cy="13314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4640021" y="4140428"/>
            <a:ext cx="3808071" cy="2585323"/>
          </a:xfrm>
          <a:prstGeom prst="rect">
            <a:avLst/>
          </a:prstGeom>
          <a:noFill/>
        </p:spPr>
        <p:txBody>
          <a:bodyPr wrap="square" rtlCol="0">
            <a:spAutoFit/>
          </a:bodyPr>
          <a:lstStyle/>
          <a:p>
            <a:r>
              <a:rPr lang="zh-TW" altLang="en-US" dirty="0"/>
              <a:t>由上往下依序是</a:t>
            </a:r>
            <a:r>
              <a:rPr lang="zh-TW" altLang="en-US" dirty="0">
                <a:solidFill>
                  <a:schemeClr val="accent1">
                    <a:lumMod val="60000"/>
                    <a:lumOff val="40000"/>
                  </a:schemeClr>
                </a:solidFill>
              </a:rPr>
              <a:t>動態搜尋</a:t>
            </a:r>
            <a:r>
              <a:rPr lang="zh-TW" altLang="en-US" dirty="0"/>
              <a:t>、</a:t>
            </a:r>
            <a:r>
              <a:rPr lang="zh-TW" altLang="en-US" dirty="0">
                <a:solidFill>
                  <a:schemeClr val="accent1">
                    <a:lumMod val="60000"/>
                    <a:lumOff val="40000"/>
                  </a:schemeClr>
                </a:solidFill>
              </a:rPr>
              <a:t>地址查詢</a:t>
            </a:r>
            <a:r>
              <a:rPr lang="zh-TW" altLang="en-US" dirty="0"/>
              <a:t>、</a:t>
            </a:r>
            <a:r>
              <a:rPr lang="zh-TW" altLang="en-US" dirty="0">
                <a:solidFill>
                  <a:schemeClr val="accent1">
                    <a:lumMod val="60000"/>
                    <a:lumOff val="40000"/>
                  </a:schemeClr>
                </a:solidFill>
              </a:rPr>
              <a:t>搜尋範圍</a:t>
            </a:r>
            <a:r>
              <a:rPr lang="zh-TW" altLang="en-US" dirty="0"/>
              <a:t>等三個功能按鈕。</a:t>
            </a:r>
            <a:endParaRPr lang="en-US" altLang="zh-TW" dirty="0"/>
          </a:p>
          <a:p>
            <a:pPr marL="342900" indent="-342900">
              <a:buFont typeface="+mj-lt"/>
              <a:buAutoNum type="arabicPeriod"/>
            </a:pPr>
            <a:r>
              <a:rPr lang="zh-TW" altLang="en-US" dirty="0"/>
              <a:t>動態搜尋：可進行移動式搜尋，搜尋當前畫面中央地標。</a:t>
            </a:r>
            <a:endParaRPr lang="en-US" altLang="zh-TW" dirty="0"/>
          </a:p>
          <a:p>
            <a:pPr marL="342900" indent="-342900">
              <a:buFont typeface="+mj-lt"/>
              <a:buAutoNum type="arabicPeriod"/>
            </a:pPr>
            <a:r>
              <a:rPr lang="zh-TW" altLang="en-US" dirty="0"/>
              <a:t>地址查詢：查詢當前畫面中央地標的真實地址。</a:t>
            </a:r>
            <a:endParaRPr lang="en-US" altLang="zh-TW" dirty="0"/>
          </a:p>
          <a:p>
            <a:pPr marL="342900" indent="-342900">
              <a:buFont typeface="+mj-lt"/>
              <a:buAutoNum type="arabicPeriod"/>
            </a:pPr>
            <a:r>
              <a:rPr lang="zh-TW" altLang="en-US" dirty="0"/>
              <a:t>搜尋範圍：顯示當前可搜尋資料的範圍。</a:t>
            </a:r>
            <a:endParaRPr lang="en-US" altLang="zh-TW" dirty="0"/>
          </a:p>
          <a:p>
            <a:endParaRPr lang="en-US" altLang="zh-TW" dirty="0"/>
          </a:p>
        </p:txBody>
      </p:sp>
    </p:spTree>
    <p:extLst>
      <p:ext uri="{BB962C8B-B14F-4D97-AF65-F5344CB8AC3E}">
        <p14:creationId xmlns:p14="http://schemas.microsoft.com/office/powerpoint/2010/main" val="1228934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我的製作區</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8" name="文字方塊 7"/>
          <p:cNvSpPr txBox="1"/>
          <p:nvPr/>
        </p:nvSpPr>
        <p:spPr>
          <a:xfrm>
            <a:off x="4975065" y="2454143"/>
            <a:ext cx="3844844" cy="2031325"/>
          </a:xfrm>
          <a:prstGeom prst="rect">
            <a:avLst/>
          </a:prstGeom>
          <a:noFill/>
        </p:spPr>
        <p:txBody>
          <a:bodyPr wrap="square" rtlCol="0">
            <a:spAutoFit/>
          </a:bodyPr>
          <a:lstStyle/>
          <a:p>
            <a:r>
              <a:rPr lang="zh-TW" altLang="en-US" dirty="0"/>
              <a:t>搜尋完畢會顯示我的景點</a:t>
            </a:r>
            <a:r>
              <a:rPr lang="en-US" altLang="zh-TW" dirty="0"/>
              <a:t>(</a:t>
            </a:r>
            <a:r>
              <a:rPr lang="zh-TW" altLang="en-US" dirty="0"/>
              <a:t>線、區、主題故事</a:t>
            </a:r>
            <a:r>
              <a:rPr lang="en-US" altLang="zh-TW" dirty="0"/>
              <a:t>)</a:t>
            </a:r>
            <a:r>
              <a:rPr lang="zh-TW" altLang="en-US" dirty="0"/>
              <a:t>的列表。</a:t>
            </a:r>
            <a:endParaRPr lang="en-US" altLang="zh-TW" dirty="0"/>
          </a:p>
          <a:p>
            <a:r>
              <a:rPr lang="zh-TW" altLang="en-US" dirty="0"/>
              <a:t>左方圖案：顯示「私」表示為私人景點、顯示「公」表示為公開景點。</a:t>
            </a:r>
            <a:endParaRPr lang="en-US" altLang="zh-TW" dirty="0"/>
          </a:p>
          <a:p>
            <a:r>
              <a:rPr lang="zh-TW" altLang="en-US" dirty="0"/>
              <a:t>右方圖案：會提示此景點內含的資料檔案，包含了相片、聲音、影片、語音導覽。</a:t>
            </a:r>
            <a:endParaRPr lang="en-US" altLang="zh-TW" dirty="0"/>
          </a:p>
        </p:txBody>
      </p:sp>
      <p:pic>
        <p:nvPicPr>
          <p:cNvPr id="13" name="內容版面配置區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9693" y="1863581"/>
            <a:ext cx="2663719" cy="4735502"/>
          </a:xfrm>
        </p:spPr>
      </p:pic>
      <p:sp>
        <p:nvSpPr>
          <p:cNvPr id="6" name="圓角矩形 5"/>
          <p:cNvSpPr/>
          <p:nvPr/>
        </p:nvSpPr>
        <p:spPr>
          <a:xfrm>
            <a:off x="1554480" y="1983129"/>
            <a:ext cx="1845425" cy="43597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399905" y="2824224"/>
            <a:ext cx="1575160" cy="3096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963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5071" y="1650117"/>
            <a:ext cx="2662875" cy="4734000"/>
          </a:xfrm>
          <a:prstGeom prst="rect">
            <a:avLst/>
          </a:prstGeom>
        </p:spPr>
      </p:pic>
      <p:sp>
        <p:nvSpPr>
          <p:cNvPr id="2" name="標題 1"/>
          <p:cNvSpPr>
            <a:spLocks noGrp="1"/>
          </p:cNvSpPr>
          <p:nvPr>
            <p:ph type="title"/>
          </p:nvPr>
        </p:nvSpPr>
        <p:spPr/>
        <p:txBody>
          <a:bodyPr/>
          <a:lstStyle/>
          <a:p>
            <a:r>
              <a:rPr lang="zh-TW" altLang="en-US" dirty="0"/>
              <a:t>我的群組</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31</a:t>
            </a:fld>
            <a:endParaRPr lang="en-US" dirty="0"/>
          </a:p>
        </p:txBody>
      </p:sp>
      <p:sp>
        <p:nvSpPr>
          <p:cNvPr id="8" name="文字方塊 7"/>
          <p:cNvSpPr txBox="1"/>
          <p:nvPr/>
        </p:nvSpPr>
        <p:spPr>
          <a:xfrm>
            <a:off x="4975065" y="2454143"/>
            <a:ext cx="3844844" cy="646331"/>
          </a:xfrm>
          <a:prstGeom prst="rect">
            <a:avLst/>
          </a:prstGeom>
          <a:noFill/>
        </p:spPr>
        <p:txBody>
          <a:bodyPr wrap="square" rtlCol="0">
            <a:spAutoFit/>
          </a:bodyPr>
          <a:lstStyle/>
          <a:p>
            <a:r>
              <a:rPr lang="zh-TW" altLang="en-US" dirty="0"/>
              <a:t>按下我的群組，會出現群組列表，好讓用戶欲觀看內容的群組。</a:t>
            </a:r>
            <a:endParaRPr lang="en-US" altLang="zh-TW" dirty="0"/>
          </a:p>
        </p:txBody>
      </p:sp>
      <p:sp>
        <p:nvSpPr>
          <p:cNvPr id="6" name="圓角矩形 5"/>
          <p:cNvSpPr/>
          <p:nvPr/>
        </p:nvSpPr>
        <p:spPr>
          <a:xfrm>
            <a:off x="1515467" y="1908989"/>
            <a:ext cx="1845425" cy="366802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399905" y="2824224"/>
            <a:ext cx="1575160" cy="3096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786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61" y="1671945"/>
            <a:ext cx="2658825" cy="4726800"/>
          </a:xfrm>
          <a:prstGeom prst="rect">
            <a:avLst/>
          </a:prstGeom>
        </p:spPr>
      </p:pic>
      <p:sp>
        <p:nvSpPr>
          <p:cNvPr id="2" name="標題 1"/>
          <p:cNvSpPr>
            <a:spLocks noGrp="1"/>
          </p:cNvSpPr>
          <p:nvPr>
            <p:ph type="title"/>
          </p:nvPr>
        </p:nvSpPr>
        <p:spPr/>
        <p:txBody>
          <a:bodyPr/>
          <a:lstStyle/>
          <a:p>
            <a:r>
              <a:rPr lang="zh-TW" altLang="en-US" dirty="0"/>
              <a:t>我的群組中的我的製作區</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32</a:t>
            </a:fld>
            <a:endParaRPr lang="en-US" dirty="0"/>
          </a:p>
        </p:txBody>
      </p:sp>
      <p:sp>
        <p:nvSpPr>
          <p:cNvPr id="8" name="文字方塊 7"/>
          <p:cNvSpPr txBox="1"/>
          <p:nvPr/>
        </p:nvSpPr>
        <p:spPr>
          <a:xfrm>
            <a:off x="4975065" y="2454143"/>
            <a:ext cx="3844844" cy="1200329"/>
          </a:xfrm>
          <a:prstGeom prst="rect">
            <a:avLst/>
          </a:prstGeom>
          <a:noFill/>
        </p:spPr>
        <p:txBody>
          <a:bodyPr wrap="square" rtlCol="0">
            <a:spAutoFit/>
          </a:bodyPr>
          <a:lstStyle/>
          <a:p>
            <a:r>
              <a:rPr lang="zh-TW" altLang="en-US" dirty="0"/>
              <a:t>在群組視窗中按下如圖按紐</a:t>
            </a:r>
            <a:r>
              <a:rPr lang="en-US" altLang="zh-TW" dirty="0"/>
              <a:t>(</a:t>
            </a:r>
            <a:r>
              <a:rPr lang="zh-TW" altLang="en-US" dirty="0"/>
              <a:t>「我的景點」、「我的景線」、「我的景區、」「我的主題故事」</a:t>
            </a:r>
            <a:r>
              <a:rPr lang="en-US" altLang="zh-TW" dirty="0"/>
              <a:t>)</a:t>
            </a:r>
            <a:r>
              <a:rPr lang="zh-TW" altLang="en-US" dirty="0"/>
              <a:t>，可以看到自己在該群組所作的內容。</a:t>
            </a:r>
            <a:endParaRPr lang="en-US" altLang="zh-TW" dirty="0"/>
          </a:p>
        </p:txBody>
      </p:sp>
      <p:sp>
        <p:nvSpPr>
          <p:cNvPr id="6" name="圓角矩形 5"/>
          <p:cNvSpPr/>
          <p:nvPr/>
        </p:nvSpPr>
        <p:spPr>
          <a:xfrm>
            <a:off x="2183027" y="2264558"/>
            <a:ext cx="1103870" cy="142900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286897" y="2824224"/>
            <a:ext cx="1688168" cy="27625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997352" y="2183027"/>
            <a:ext cx="732594"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20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352" y="1613943"/>
            <a:ext cx="2658825" cy="4726800"/>
          </a:xfrm>
          <a:prstGeom prst="rect">
            <a:avLst/>
          </a:prstGeom>
        </p:spPr>
      </p:pic>
      <p:sp>
        <p:nvSpPr>
          <p:cNvPr id="2" name="標題 1"/>
          <p:cNvSpPr>
            <a:spLocks noGrp="1"/>
          </p:cNvSpPr>
          <p:nvPr>
            <p:ph type="title"/>
          </p:nvPr>
        </p:nvSpPr>
        <p:spPr/>
        <p:txBody>
          <a:bodyPr/>
          <a:lstStyle/>
          <a:p>
            <a:r>
              <a:rPr lang="zh-TW" altLang="en-US" dirty="0"/>
              <a:t>我的群組中的我的製作區</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文字方塊 7"/>
          <p:cNvSpPr txBox="1"/>
          <p:nvPr/>
        </p:nvSpPr>
        <p:spPr>
          <a:xfrm>
            <a:off x="4975065" y="2454143"/>
            <a:ext cx="3844844" cy="1200329"/>
          </a:xfrm>
          <a:prstGeom prst="rect">
            <a:avLst/>
          </a:prstGeom>
          <a:noFill/>
        </p:spPr>
        <p:txBody>
          <a:bodyPr wrap="square" rtlCol="0">
            <a:spAutoFit/>
          </a:bodyPr>
          <a:lstStyle/>
          <a:p>
            <a:r>
              <a:rPr lang="zh-TW" altLang="en-US" dirty="0"/>
              <a:t>在群組視窗中按下如圖按紐</a:t>
            </a:r>
            <a:r>
              <a:rPr lang="en-US" altLang="zh-TW" dirty="0"/>
              <a:t>(</a:t>
            </a:r>
            <a:r>
              <a:rPr lang="zh-TW" altLang="en-US" dirty="0"/>
              <a:t>「附近景點」、「附近景線」、「附近景區、」「附近主題故事」</a:t>
            </a:r>
            <a:r>
              <a:rPr lang="en-US" altLang="zh-TW" dirty="0"/>
              <a:t>)</a:t>
            </a:r>
            <a:r>
              <a:rPr lang="zh-TW" altLang="en-US" dirty="0"/>
              <a:t>，可以看到在該群組所作的內容。</a:t>
            </a:r>
            <a:endParaRPr lang="en-US" altLang="zh-TW" dirty="0"/>
          </a:p>
        </p:txBody>
      </p:sp>
      <p:sp>
        <p:nvSpPr>
          <p:cNvPr id="6" name="圓角矩形 5"/>
          <p:cNvSpPr/>
          <p:nvPr/>
        </p:nvSpPr>
        <p:spPr>
          <a:xfrm>
            <a:off x="2397211" y="2225467"/>
            <a:ext cx="1103870" cy="142900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3501081" y="2784389"/>
            <a:ext cx="1473984" cy="27699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212607" y="2117124"/>
            <a:ext cx="732594"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892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iOS</a:t>
            </a:r>
            <a:endParaRPr lang="zh-TW" altLang="en-US" dirty="0"/>
          </a:p>
        </p:txBody>
      </p:sp>
      <p:sp>
        <p:nvSpPr>
          <p:cNvPr id="6" name="文字版面配置區 5"/>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130538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3343" y="2274519"/>
            <a:ext cx="1898111" cy="3376106"/>
          </a:xfrm>
          <a:prstGeom prst="rect">
            <a:avLst/>
          </a:prstGeom>
        </p:spPr>
      </p:pic>
      <p:sp>
        <p:nvSpPr>
          <p:cNvPr id="2" name="標題 1"/>
          <p:cNvSpPr>
            <a:spLocks noGrp="1"/>
          </p:cNvSpPr>
          <p:nvPr>
            <p:ph type="title"/>
          </p:nvPr>
        </p:nvSpPr>
        <p:spPr/>
        <p:txBody>
          <a:bodyPr/>
          <a:lstStyle/>
          <a:p>
            <a:r>
              <a:rPr lang="zh-TW" altLang="en-US" dirty="0"/>
              <a:t>主畫面配置</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文字方塊 5"/>
          <p:cNvSpPr txBox="1"/>
          <p:nvPr/>
        </p:nvSpPr>
        <p:spPr>
          <a:xfrm>
            <a:off x="4630597" y="2336474"/>
            <a:ext cx="2856053" cy="553998"/>
          </a:xfrm>
          <a:prstGeom prst="rect">
            <a:avLst/>
          </a:prstGeom>
          <a:noFill/>
        </p:spPr>
        <p:txBody>
          <a:bodyPr wrap="square" rtlCol="0">
            <a:spAutoFit/>
          </a:bodyPr>
          <a:lstStyle/>
          <a:p>
            <a:r>
              <a:rPr lang="zh-TW" altLang="en-US" sz="1500" dirty="0"/>
              <a:t>由左往右依序是</a:t>
            </a:r>
            <a:r>
              <a:rPr lang="zh-TW" altLang="en-US" sz="1500" dirty="0">
                <a:solidFill>
                  <a:schemeClr val="accent1">
                    <a:lumMod val="60000"/>
                    <a:lumOff val="40000"/>
                  </a:schemeClr>
                </a:solidFill>
              </a:rPr>
              <a:t>過濾器</a:t>
            </a:r>
            <a:r>
              <a:rPr lang="zh-TW" altLang="en-US" sz="1500" dirty="0"/>
              <a:t>、</a:t>
            </a:r>
            <a:r>
              <a:rPr lang="zh-TW" altLang="en-US" sz="1500" dirty="0">
                <a:solidFill>
                  <a:schemeClr val="accent1">
                    <a:lumMod val="60000"/>
                    <a:lumOff val="40000"/>
                  </a:schemeClr>
                </a:solidFill>
              </a:rPr>
              <a:t>區域探索</a:t>
            </a:r>
            <a:r>
              <a:rPr lang="zh-TW" altLang="en-US" sz="1500" dirty="0"/>
              <a:t>的功能按鈕，後續會進行介紹。</a:t>
            </a:r>
            <a:endParaRPr lang="en-US" altLang="zh-TW" sz="1500" dirty="0"/>
          </a:p>
        </p:txBody>
      </p:sp>
      <p:sp>
        <p:nvSpPr>
          <p:cNvPr id="7" name="圓角矩形 6"/>
          <p:cNvSpPr/>
          <p:nvPr/>
        </p:nvSpPr>
        <p:spPr>
          <a:xfrm>
            <a:off x="3509547" y="2354452"/>
            <a:ext cx="581563" cy="26655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8" name="直線單箭頭接點 7"/>
          <p:cNvCxnSpPr>
            <a:stCxn id="7" idx="3"/>
            <a:endCxn id="6" idx="1"/>
          </p:cNvCxnSpPr>
          <p:nvPr/>
        </p:nvCxnSpPr>
        <p:spPr>
          <a:xfrm>
            <a:off x="4091110" y="2487729"/>
            <a:ext cx="539487" cy="11420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圓角矩形 10"/>
          <p:cNvSpPr/>
          <p:nvPr/>
        </p:nvSpPr>
        <p:spPr>
          <a:xfrm>
            <a:off x="3734370" y="5332096"/>
            <a:ext cx="285002" cy="28718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圓角矩形 11"/>
          <p:cNvSpPr/>
          <p:nvPr/>
        </p:nvSpPr>
        <p:spPr>
          <a:xfrm>
            <a:off x="2925957" y="4065633"/>
            <a:ext cx="317837" cy="3267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3" name="直線單箭頭接點 12"/>
          <p:cNvCxnSpPr>
            <a:stCxn id="11" idx="3"/>
            <a:endCxn id="29" idx="1"/>
          </p:cNvCxnSpPr>
          <p:nvPr/>
        </p:nvCxnSpPr>
        <p:spPr>
          <a:xfrm flipV="1">
            <a:off x="4019371" y="4981933"/>
            <a:ext cx="611225" cy="49375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2" idx="3"/>
            <a:endCxn id="23" idx="1"/>
          </p:cNvCxnSpPr>
          <p:nvPr/>
        </p:nvCxnSpPr>
        <p:spPr>
          <a:xfrm flipV="1">
            <a:off x="3243794" y="3206768"/>
            <a:ext cx="1386803" cy="10222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圓角矩形 14"/>
          <p:cNvSpPr/>
          <p:nvPr/>
        </p:nvSpPr>
        <p:spPr>
          <a:xfrm>
            <a:off x="2194560" y="5263515"/>
            <a:ext cx="262565" cy="28718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單箭頭接點 17"/>
          <p:cNvCxnSpPr>
            <a:stCxn id="15" idx="3"/>
            <a:endCxn id="25" idx="1"/>
          </p:cNvCxnSpPr>
          <p:nvPr/>
        </p:nvCxnSpPr>
        <p:spPr>
          <a:xfrm flipV="1">
            <a:off x="2457125" y="3807310"/>
            <a:ext cx="2173472" cy="15998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4630597" y="2941311"/>
            <a:ext cx="2856053" cy="553998"/>
          </a:xfrm>
          <a:prstGeom prst="rect">
            <a:avLst/>
          </a:prstGeom>
          <a:noFill/>
        </p:spPr>
        <p:txBody>
          <a:bodyPr wrap="square" rtlCol="0">
            <a:spAutoFit/>
          </a:bodyPr>
          <a:lstStyle/>
          <a:p>
            <a:r>
              <a:rPr lang="zh-TW" altLang="en-US" sz="1500" dirty="0"/>
              <a:t>中央的十字標記為搜尋時為中央點的座標。</a:t>
            </a:r>
            <a:endParaRPr lang="en-US" altLang="zh-TW" sz="1500" dirty="0"/>
          </a:p>
        </p:txBody>
      </p:sp>
      <p:sp>
        <p:nvSpPr>
          <p:cNvPr id="25" name="文字方塊 24"/>
          <p:cNvSpPr txBox="1"/>
          <p:nvPr/>
        </p:nvSpPr>
        <p:spPr>
          <a:xfrm>
            <a:off x="4630597" y="3541852"/>
            <a:ext cx="2856053" cy="553998"/>
          </a:xfrm>
          <a:prstGeom prst="rect">
            <a:avLst/>
          </a:prstGeom>
          <a:noFill/>
        </p:spPr>
        <p:txBody>
          <a:bodyPr wrap="square" rtlCol="0">
            <a:spAutoFit/>
          </a:bodyPr>
          <a:lstStyle/>
          <a:p>
            <a:r>
              <a:rPr lang="zh-TW" altLang="en-US" sz="1500" dirty="0"/>
              <a:t>將中央定位點定位置您現在的座標。</a:t>
            </a:r>
            <a:endParaRPr lang="en-US" altLang="zh-TW" sz="1500" dirty="0"/>
          </a:p>
        </p:txBody>
      </p:sp>
      <p:sp>
        <p:nvSpPr>
          <p:cNvPr id="29" name="文字方塊 28"/>
          <p:cNvSpPr txBox="1"/>
          <p:nvPr/>
        </p:nvSpPr>
        <p:spPr>
          <a:xfrm>
            <a:off x="4630597" y="4831893"/>
            <a:ext cx="2856053" cy="323165"/>
          </a:xfrm>
          <a:prstGeom prst="rect">
            <a:avLst/>
          </a:prstGeom>
          <a:noFill/>
        </p:spPr>
        <p:txBody>
          <a:bodyPr wrap="square" rtlCol="0">
            <a:spAutoFit/>
          </a:bodyPr>
          <a:lstStyle/>
          <a:p>
            <a:r>
              <a:rPr lang="zh-TW" altLang="en-US" sz="1500" dirty="0"/>
              <a:t>地圖上的標示說明。</a:t>
            </a:r>
            <a:endParaRPr lang="en-US" altLang="zh-TW" sz="1500" dirty="0"/>
          </a:p>
        </p:txBody>
      </p:sp>
      <p:pic>
        <p:nvPicPr>
          <p:cNvPr id="36" name="圖片 35"/>
          <p:cNvPicPr>
            <a:picLocks noChangeAspect="1"/>
          </p:cNvPicPr>
          <p:nvPr/>
        </p:nvPicPr>
        <p:blipFill rotWithShape="1">
          <a:blip r:embed="rId3" cstate="print">
            <a:extLst>
              <a:ext uri="{28A0092B-C50C-407E-A947-70E740481C1C}">
                <a14:useLocalDpi xmlns:a14="http://schemas.microsoft.com/office/drawing/2010/main" val="0"/>
              </a:ext>
            </a:extLst>
          </a:blip>
          <a:srcRect l="21286" t="22333" r="18073" b="37250"/>
          <a:stretch/>
        </p:blipFill>
        <p:spPr>
          <a:xfrm>
            <a:off x="6504652" y="4151024"/>
            <a:ext cx="1265027" cy="1499601"/>
          </a:xfrm>
          <a:prstGeom prst="rect">
            <a:avLst/>
          </a:prstGeom>
          <a:ln>
            <a:solidFill>
              <a:schemeClr val="tx1"/>
            </a:solidFill>
          </a:ln>
        </p:spPr>
      </p:pic>
    </p:spTree>
    <p:extLst>
      <p:ext uri="{BB962C8B-B14F-4D97-AF65-F5344CB8AC3E}">
        <p14:creationId xmlns:p14="http://schemas.microsoft.com/office/powerpoint/2010/main" val="1104407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0008" y="2194889"/>
            <a:ext cx="1889055" cy="3360000"/>
          </a:xfrm>
          <a:prstGeom prst="rect">
            <a:avLst/>
          </a:prstGeom>
        </p:spPr>
      </p:pic>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景點</a:t>
            </a:r>
            <a:r>
              <a:rPr lang="en-US" altLang="zh-TW" dirty="0"/>
              <a:t>/</a:t>
            </a:r>
            <a:r>
              <a:rPr lang="zh-TW" altLang="en-US" dirty="0"/>
              <a:t>線</a:t>
            </a:r>
            <a:r>
              <a:rPr lang="en-US" altLang="zh-TW" dirty="0"/>
              <a:t>/</a:t>
            </a:r>
            <a:r>
              <a:rPr lang="zh-TW" altLang="en-US" dirty="0"/>
              <a:t>區</a:t>
            </a:r>
            <a:r>
              <a:rPr lang="en-US" altLang="zh-TW" dirty="0"/>
              <a:t>/</a:t>
            </a:r>
            <a:r>
              <a:rPr lang="zh-TW" altLang="en-US" dirty="0"/>
              <a:t>主題故事搜尋</a:t>
            </a:r>
          </a:p>
        </p:txBody>
      </p:sp>
      <p:sp>
        <p:nvSpPr>
          <p:cNvPr id="12" name="內容版面配置區 11"/>
          <p:cNvSpPr>
            <a:spLocks noGrp="1"/>
          </p:cNvSpPr>
          <p:nvPr>
            <p:ph idx="1"/>
          </p:nvPr>
        </p:nvSpPr>
        <p:spPr>
          <a:xfrm>
            <a:off x="4765272" y="2882569"/>
            <a:ext cx="2778529" cy="1107281"/>
          </a:xfrm>
        </p:spPr>
        <p:txBody>
          <a:bodyPr>
            <a:normAutofit/>
          </a:bodyPr>
          <a:lstStyle/>
          <a:p>
            <a:pPr marL="0" indent="0">
              <a:buNone/>
            </a:pPr>
            <a:r>
              <a:rPr lang="zh-TW" altLang="en-US" sz="1500" dirty="0">
                <a:solidFill>
                  <a:schemeClr val="accent1">
                    <a:lumMod val="60000"/>
                    <a:lumOff val="40000"/>
                  </a:schemeClr>
                </a:solidFill>
              </a:rPr>
              <a:t>手動定位模式</a:t>
            </a:r>
            <a:r>
              <a:rPr lang="zh-TW" altLang="en-US" sz="1500" dirty="0">
                <a:solidFill>
                  <a:schemeClr val="tx1"/>
                </a:solidFill>
              </a:rPr>
              <a:t>：</a:t>
            </a:r>
            <a:endParaRPr lang="en-US" altLang="zh-TW" sz="1500" dirty="0">
              <a:solidFill>
                <a:schemeClr val="tx1"/>
              </a:solidFill>
            </a:endParaRPr>
          </a:p>
          <a:p>
            <a:pPr marL="0" indent="0">
              <a:buNone/>
            </a:pPr>
            <a:r>
              <a:rPr lang="zh-TW" altLang="en-US" sz="1500" dirty="0">
                <a:solidFill>
                  <a:schemeClr val="tx1"/>
                </a:solidFill>
              </a:rPr>
              <a:t>手動調整地圖將定位點調至想要的位置。</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文字方塊 6"/>
          <p:cNvSpPr txBox="1"/>
          <p:nvPr/>
        </p:nvSpPr>
        <p:spPr>
          <a:xfrm>
            <a:off x="2370545" y="1813411"/>
            <a:ext cx="5017135" cy="300082"/>
          </a:xfrm>
          <a:prstGeom prst="rect">
            <a:avLst/>
          </a:prstGeom>
          <a:noFill/>
        </p:spPr>
        <p:txBody>
          <a:bodyPr wrap="square" rtlCol="0">
            <a:spAutoFit/>
          </a:bodyPr>
          <a:lstStyle/>
          <a:p>
            <a:pPr marL="257175" indent="-257175">
              <a:buFont typeface="+mj-lt"/>
              <a:buAutoNum type="arabicPeriod"/>
            </a:pPr>
            <a:r>
              <a:rPr lang="zh-TW" altLang="en-US" sz="1350" dirty="0"/>
              <a:t>將中央定位點對至想要搜尋的地點。</a:t>
            </a:r>
          </a:p>
        </p:txBody>
      </p:sp>
      <p:sp>
        <p:nvSpPr>
          <p:cNvPr id="9" name="圓角矩形 8"/>
          <p:cNvSpPr/>
          <p:nvPr/>
        </p:nvSpPr>
        <p:spPr>
          <a:xfrm>
            <a:off x="2797130" y="3989850"/>
            <a:ext cx="374811" cy="3136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3" name="直線單箭頭接點 12"/>
          <p:cNvCxnSpPr>
            <a:stCxn id="9" idx="3"/>
            <a:endCxn id="12" idx="1"/>
          </p:cNvCxnSpPr>
          <p:nvPr/>
        </p:nvCxnSpPr>
        <p:spPr>
          <a:xfrm flipV="1">
            <a:off x="3171941" y="3436210"/>
            <a:ext cx="1593330" cy="71044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圓角矩形 9"/>
          <p:cNvSpPr/>
          <p:nvPr/>
        </p:nvSpPr>
        <p:spPr>
          <a:xfrm>
            <a:off x="2054296" y="5155292"/>
            <a:ext cx="330536" cy="31361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內容版面配置區 11"/>
          <p:cNvSpPr txBox="1">
            <a:spLocks/>
          </p:cNvSpPr>
          <p:nvPr/>
        </p:nvSpPr>
        <p:spPr>
          <a:xfrm>
            <a:off x="4765272" y="4361623"/>
            <a:ext cx="2778529" cy="110728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1500" dirty="0">
                <a:solidFill>
                  <a:schemeClr val="accent1">
                    <a:lumMod val="60000"/>
                    <a:lumOff val="40000"/>
                  </a:schemeClr>
                </a:solidFill>
              </a:rPr>
              <a:t>自動定位模式</a:t>
            </a:r>
            <a:r>
              <a:rPr lang="zh-TW" altLang="en-US" sz="1500" dirty="0"/>
              <a:t>：</a:t>
            </a:r>
            <a:endParaRPr lang="en-US" altLang="zh-TW" sz="1500" dirty="0"/>
          </a:p>
          <a:p>
            <a:pPr marL="0" indent="0">
              <a:buNone/>
            </a:pPr>
            <a:r>
              <a:rPr lang="zh-TW" altLang="en-US" sz="1500" dirty="0"/>
              <a:t>點擊左下使其自動定位至當前所在位置。</a:t>
            </a:r>
          </a:p>
        </p:txBody>
      </p:sp>
      <p:cxnSp>
        <p:nvCxnSpPr>
          <p:cNvPr id="15" name="直線單箭頭接點 14"/>
          <p:cNvCxnSpPr>
            <a:stCxn id="10" idx="3"/>
            <a:endCxn id="14" idx="1"/>
          </p:cNvCxnSpPr>
          <p:nvPr/>
        </p:nvCxnSpPr>
        <p:spPr>
          <a:xfrm flipV="1">
            <a:off x="2384833" y="4915263"/>
            <a:ext cx="2380439" cy="39683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91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8809" y="2192756"/>
            <a:ext cx="1891454" cy="3364266"/>
          </a:xfrm>
          <a:prstGeom prst="rect">
            <a:avLst/>
          </a:prstGeom>
        </p:spPr>
      </p:pic>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景點</a:t>
            </a:r>
            <a:r>
              <a:rPr lang="en-US" altLang="zh-TW" dirty="0"/>
              <a:t>/</a:t>
            </a:r>
            <a:r>
              <a:rPr lang="zh-TW" altLang="en-US" dirty="0"/>
              <a:t>線</a:t>
            </a:r>
            <a:r>
              <a:rPr lang="en-US" altLang="zh-TW" dirty="0"/>
              <a:t>/</a:t>
            </a:r>
            <a:r>
              <a:rPr lang="zh-TW" altLang="en-US" dirty="0"/>
              <a:t>區</a:t>
            </a:r>
            <a:r>
              <a:rPr lang="en-US" altLang="zh-TW" dirty="0"/>
              <a:t>/</a:t>
            </a:r>
            <a:r>
              <a:rPr lang="zh-TW" altLang="en-US" dirty="0"/>
              <a:t>主題故事搜尋</a:t>
            </a:r>
          </a:p>
        </p:txBody>
      </p:sp>
      <p:sp>
        <p:nvSpPr>
          <p:cNvPr id="12" name="內容版面配置區 11"/>
          <p:cNvSpPr>
            <a:spLocks noGrp="1"/>
          </p:cNvSpPr>
          <p:nvPr>
            <p:ph idx="1"/>
          </p:nvPr>
        </p:nvSpPr>
        <p:spPr>
          <a:xfrm>
            <a:off x="4822421" y="2560956"/>
            <a:ext cx="2778529" cy="809998"/>
          </a:xfrm>
        </p:spPr>
        <p:txBody>
          <a:bodyPr>
            <a:normAutofit/>
          </a:bodyPr>
          <a:lstStyle/>
          <a:p>
            <a:pPr marL="0" indent="0">
              <a:buNone/>
            </a:pPr>
            <a:r>
              <a:rPr lang="zh-TW" altLang="en-US" sz="1500" dirty="0"/>
              <a:t>收尋附近的景點</a:t>
            </a:r>
            <a:r>
              <a:rPr lang="en-US" altLang="zh-TW" sz="1500" dirty="0"/>
              <a:t>/</a:t>
            </a:r>
            <a:r>
              <a:rPr lang="zh-TW" altLang="en-US" sz="1500" dirty="0"/>
              <a:t>線</a:t>
            </a:r>
            <a:r>
              <a:rPr lang="en-US" altLang="zh-TW" sz="1500" dirty="0"/>
              <a:t>/</a:t>
            </a:r>
            <a:r>
              <a:rPr lang="zh-TW" altLang="en-US" sz="1500" dirty="0"/>
              <a:t>區，以及主題故事</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37</a:t>
            </a:fld>
            <a:endParaRPr lang="en-US" dirty="0"/>
          </a:p>
        </p:txBody>
      </p:sp>
      <p:sp>
        <p:nvSpPr>
          <p:cNvPr id="7" name="文字方塊 6"/>
          <p:cNvSpPr txBox="1"/>
          <p:nvPr/>
        </p:nvSpPr>
        <p:spPr>
          <a:xfrm>
            <a:off x="2370545" y="1813411"/>
            <a:ext cx="5017135" cy="300082"/>
          </a:xfrm>
          <a:prstGeom prst="rect">
            <a:avLst/>
          </a:prstGeom>
          <a:noFill/>
        </p:spPr>
        <p:txBody>
          <a:bodyPr wrap="square" rtlCol="0">
            <a:spAutoFit/>
          </a:bodyPr>
          <a:lstStyle/>
          <a:p>
            <a:pPr marL="257175" indent="-257175">
              <a:buFont typeface="+mj-lt"/>
              <a:buAutoNum type="arabicPeriod" startAt="2"/>
            </a:pPr>
            <a:r>
              <a:rPr lang="zh-TW" altLang="en-US" sz="1350" dirty="0"/>
              <a:t>進行收尋想要的內容。</a:t>
            </a:r>
          </a:p>
        </p:txBody>
      </p:sp>
      <p:sp>
        <p:nvSpPr>
          <p:cNvPr id="9" name="圓角矩形 8"/>
          <p:cNvSpPr/>
          <p:nvPr/>
        </p:nvSpPr>
        <p:spPr>
          <a:xfrm>
            <a:off x="3075736" y="2481413"/>
            <a:ext cx="789032" cy="96908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3" name="直線單箭頭接點 12"/>
          <p:cNvCxnSpPr>
            <a:stCxn id="9" idx="3"/>
            <a:endCxn id="12" idx="1"/>
          </p:cNvCxnSpPr>
          <p:nvPr/>
        </p:nvCxnSpPr>
        <p:spPr>
          <a:xfrm>
            <a:off x="3864768" y="2965955"/>
            <a:ext cx="957653"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45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3892" y="2264970"/>
            <a:ext cx="1888799" cy="3359543"/>
          </a:xfrm>
          <a:prstGeom prst="rect">
            <a:avLst/>
          </a:prstGeom>
        </p:spPr>
      </p:pic>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景點</a:t>
            </a:r>
            <a:r>
              <a:rPr lang="en-US" altLang="zh-TW" dirty="0"/>
              <a:t>/</a:t>
            </a:r>
            <a:r>
              <a:rPr lang="zh-TW" altLang="en-US" dirty="0"/>
              <a:t>線</a:t>
            </a:r>
            <a:r>
              <a:rPr lang="en-US" altLang="zh-TW" dirty="0"/>
              <a:t>/</a:t>
            </a:r>
            <a:r>
              <a:rPr lang="zh-TW" altLang="en-US" dirty="0"/>
              <a:t>區</a:t>
            </a:r>
            <a:r>
              <a:rPr lang="en-US" altLang="zh-TW" dirty="0"/>
              <a:t>/</a:t>
            </a:r>
            <a:r>
              <a:rPr lang="zh-TW" altLang="en-US" dirty="0"/>
              <a:t>主題故事搜尋</a:t>
            </a:r>
          </a:p>
        </p:txBody>
      </p:sp>
      <p:sp>
        <p:nvSpPr>
          <p:cNvPr id="12" name="內容版面配置區 11"/>
          <p:cNvSpPr>
            <a:spLocks noGrp="1"/>
          </p:cNvSpPr>
          <p:nvPr>
            <p:ph idx="1"/>
          </p:nvPr>
        </p:nvSpPr>
        <p:spPr>
          <a:xfrm>
            <a:off x="4808133" y="2373024"/>
            <a:ext cx="2778529" cy="2904013"/>
          </a:xfrm>
        </p:spPr>
        <p:txBody>
          <a:bodyPr>
            <a:noAutofit/>
          </a:bodyPr>
          <a:lstStyle/>
          <a:p>
            <a:pPr marL="0" indent="0">
              <a:buNone/>
            </a:pPr>
            <a:r>
              <a:rPr lang="zh-TW" altLang="en-US" sz="1500" dirty="0"/>
              <a:t>對搜尋結果加以過濾，篩選出更符合的內容：</a:t>
            </a:r>
            <a:endParaRPr lang="en-US" altLang="zh-TW" sz="1500" dirty="0"/>
          </a:p>
          <a:p>
            <a:pPr marL="0" indent="0">
              <a:buNone/>
            </a:pPr>
            <a:r>
              <a:rPr lang="zh-TW" altLang="en-US" sz="1500" dirty="0">
                <a:solidFill>
                  <a:schemeClr val="accent1">
                    <a:lumMod val="60000"/>
                    <a:lumOff val="40000"/>
                  </a:schemeClr>
                </a:solidFill>
              </a:rPr>
              <a:t>地圖類別：</a:t>
            </a:r>
            <a:endParaRPr lang="en-US" altLang="zh-TW" sz="1500" dirty="0">
              <a:solidFill>
                <a:schemeClr val="accent1">
                  <a:lumMod val="60000"/>
                  <a:lumOff val="40000"/>
                </a:schemeClr>
              </a:solidFill>
            </a:endParaRPr>
          </a:p>
          <a:p>
            <a:pPr marL="342900" lvl="1" indent="0">
              <a:buNone/>
            </a:pPr>
            <a:r>
              <a:rPr lang="zh-TW" altLang="en-US" sz="1350" dirty="0"/>
              <a:t>專家地圖、玩家地圖、解說員地圖</a:t>
            </a:r>
            <a:endParaRPr lang="en-US" altLang="zh-TW" sz="1350" dirty="0"/>
          </a:p>
          <a:p>
            <a:pPr marL="0" indent="0">
              <a:buNone/>
            </a:pPr>
            <a:r>
              <a:rPr lang="zh-TW" altLang="en-US" sz="1500" dirty="0">
                <a:solidFill>
                  <a:schemeClr val="accent1">
                    <a:lumMod val="60000"/>
                    <a:lumOff val="40000"/>
                  </a:schemeClr>
                </a:solidFill>
              </a:rPr>
              <a:t>媒體種類：</a:t>
            </a:r>
            <a:endParaRPr lang="en-US" altLang="zh-TW" sz="1500" dirty="0">
              <a:solidFill>
                <a:schemeClr val="accent1">
                  <a:lumMod val="60000"/>
                  <a:lumOff val="40000"/>
                </a:schemeClr>
              </a:solidFill>
            </a:endParaRPr>
          </a:p>
          <a:p>
            <a:pPr marL="342900" lvl="1" indent="0">
              <a:buNone/>
            </a:pPr>
            <a:r>
              <a:rPr lang="zh-TW" altLang="en-US" sz="1350" dirty="0"/>
              <a:t>照片、聲音、影片</a:t>
            </a:r>
            <a:endParaRPr lang="en-US" altLang="zh-TW" sz="1350" dirty="0"/>
          </a:p>
          <a:p>
            <a:pPr marL="0" indent="0">
              <a:buNone/>
            </a:pPr>
            <a:r>
              <a:rPr lang="zh-TW" altLang="en-US" sz="1500" dirty="0">
                <a:solidFill>
                  <a:schemeClr val="accent1">
                    <a:lumMod val="60000"/>
                    <a:lumOff val="40000"/>
                  </a:schemeClr>
                </a:solidFill>
              </a:rPr>
              <a:t>範疇：</a:t>
            </a:r>
            <a:endParaRPr lang="en-US" altLang="zh-TW" sz="1500" dirty="0">
              <a:solidFill>
                <a:schemeClr val="accent1">
                  <a:lumMod val="60000"/>
                  <a:lumOff val="40000"/>
                </a:schemeClr>
              </a:solidFill>
            </a:endParaRPr>
          </a:p>
          <a:p>
            <a:pPr marL="342900" lvl="1" indent="0">
              <a:buNone/>
            </a:pPr>
            <a:r>
              <a:rPr lang="zh-TW" altLang="en-US" sz="1350" dirty="0"/>
              <a:t>文化景觀、自然景觀、傳統藝術</a:t>
            </a:r>
            <a:r>
              <a:rPr lang="en-US" altLang="zh-TW" sz="1350" dirty="0"/>
              <a:t>…….</a:t>
            </a:r>
            <a:r>
              <a:rPr lang="zh-TW" altLang="en-US" sz="1350" dirty="0"/>
              <a:t>等等。</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38</a:t>
            </a:fld>
            <a:endParaRPr lang="en-US" dirty="0"/>
          </a:p>
        </p:txBody>
      </p:sp>
      <p:sp>
        <p:nvSpPr>
          <p:cNvPr id="7" name="文字方塊 6"/>
          <p:cNvSpPr txBox="1"/>
          <p:nvPr/>
        </p:nvSpPr>
        <p:spPr>
          <a:xfrm>
            <a:off x="2370545" y="1813411"/>
            <a:ext cx="5017135" cy="300082"/>
          </a:xfrm>
          <a:prstGeom prst="rect">
            <a:avLst/>
          </a:prstGeom>
          <a:noFill/>
        </p:spPr>
        <p:txBody>
          <a:bodyPr wrap="square" rtlCol="0">
            <a:spAutoFit/>
          </a:bodyPr>
          <a:lstStyle/>
          <a:p>
            <a:pPr marL="257175" indent="-257175">
              <a:buFont typeface="+mj-lt"/>
              <a:buAutoNum type="arabicPeriod" startAt="2"/>
            </a:pPr>
            <a:r>
              <a:rPr lang="zh-TW" altLang="en-US" sz="1350" dirty="0"/>
              <a:t>進階過濾想要的內容類型。</a:t>
            </a:r>
          </a:p>
        </p:txBody>
      </p:sp>
      <p:sp>
        <p:nvSpPr>
          <p:cNvPr id="9" name="圓角矩形 8"/>
          <p:cNvSpPr/>
          <p:nvPr/>
        </p:nvSpPr>
        <p:spPr>
          <a:xfrm>
            <a:off x="2300288" y="3370954"/>
            <a:ext cx="1335881" cy="90815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3" name="直線單箭頭接點 12"/>
          <p:cNvCxnSpPr>
            <a:stCxn id="9" idx="3"/>
            <a:endCxn id="12" idx="1"/>
          </p:cNvCxnSpPr>
          <p:nvPr/>
        </p:nvCxnSpPr>
        <p:spPr>
          <a:xfrm>
            <a:off x="3636169" y="3825030"/>
            <a:ext cx="1171964"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522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667" y="2264970"/>
            <a:ext cx="1888799" cy="3359543"/>
          </a:xfrm>
          <a:prstGeom prst="rect">
            <a:avLst/>
          </a:prstGeom>
        </p:spPr>
      </p:pic>
      <p:sp>
        <p:nvSpPr>
          <p:cNvPr id="2" name="標題 1"/>
          <p:cNvSpPr>
            <a:spLocks noGrp="1"/>
          </p:cNvSpPr>
          <p:nvPr>
            <p:ph type="title"/>
          </p:nvPr>
        </p:nvSpPr>
        <p:spPr/>
        <p:txBody>
          <a:bodyPr/>
          <a:lstStyle/>
          <a:p>
            <a:r>
              <a:rPr lang="zh-TW" altLang="en-US" dirty="0"/>
              <a:t>景點搜尋</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6" name="圓角矩形 5"/>
          <p:cNvSpPr/>
          <p:nvPr/>
        </p:nvSpPr>
        <p:spPr>
          <a:xfrm>
            <a:off x="1993667" y="4126273"/>
            <a:ext cx="1888799" cy="127158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文字方塊 6"/>
          <p:cNvSpPr txBox="1"/>
          <p:nvPr/>
        </p:nvSpPr>
        <p:spPr>
          <a:xfrm>
            <a:off x="4872429" y="3850279"/>
            <a:ext cx="2883633" cy="1846659"/>
          </a:xfrm>
          <a:prstGeom prst="rect">
            <a:avLst/>
          </a:prstGeom>
          <a:noFill/>
        </p:spPr>
        <p:txBody>
          <a:bodyPr wrap="square" rtlCol="0">
            <a:spAutoFit/>
          </a:bodyPr>
          <a:lstStyle/>
          <a:p>
            <a:r>
              <a:rPr lang="zh-TW" altLang="en-US" sz="1500" dirty="0"/>
              <a:t>搜尋完畢會顯示已獲得的景點列表。</a:t>
            </a:r>
            <a:endParaRPr lang="en-US" altLang="zh-TW" sz="1500" dirty="0"/>
          </a:p>
          <a:p>
            <a:r>
              <a:rPr lang="zh-TW" altLang="en-US" sz="1500" dirty="0">
                <a:solidFill>
                  <a:schemeClr val="accent1">
                    <a:lumMod val="60000"/>
                    <a:lumOff val="40000"/>
                  </a:schemeClr>
                </a:solidFill>
              </a:rPr>
              <a:t>左方圖示：</a:t>
            </a:r>
            <a:endParaRPr lang="en-US" altLang="zh-TW" sz="1500" dirty="0">
              <a:solidFill>
                <a:schemeClr val="accent1">
                  <a:lumMod val="60000"/>
                  <a:lumOff val="40000"/>
                </a:schemeClr>
              </a:solidFill>
            </a:endParaRPr>
          </a:p>
          <a:p>
            <a:pPr lvl="1"/>
            <a:r>
              <a:rPr lang="zh-TW" altLang="en-US" sz="1350" dirty="0"/>
              <a:t>為此景點被標定為玩家景點或是專家景點或者導覽員景點以及包含何種類型的多媒體資料。</a:t>
            </a:r>
            <a:endParaRPr lang="en-US" altLang="zh-TW" sz="1350" dirty="0"/>
          </a:p>
          <a:p>
            <a:r>
              <a:rPr lang="zh-TW" altLang="en-US" sz="1500" dirty="0">
                <a:solidFill>
                  <a:schemeClr val="accent1">
                    <a:lumMod val="60000"/>
                    <a:lumOff val="40000"/>
                  </a:schemeClr>
                </a:solidFill>
              </a:rPr>
              <a:t>右方文字：</a:t>
            </a:r>
            <a:endParaRPr lang="en-US" altLang="zh-TW" sz="1500" dirty="0">
              <a:solidFill>
                <a:schemeClr val="accent1">
                  <a:lumMod val="60000"/>
                  <a:lumOff val="40000"/>
                </a:schemeClr>
              </a:solidFill>
            </a:endParaRPr>
          </a:p>
          <a:p>
            <a:pPr lvl="1"/>
            <a:r>
              <a:rPr lang="zh-TW" altLang="en-US" sz="1350" dirty="0"/>
              <a:t>則為此景點的名稱</a:t>
            </a:r>
            <a:endParaRPr lang="en-US" altLang="zh-TW" sz="1350" dirty="0"/>
          </a:p>
        </p:txBody>
      </p:sp>
      <p:cxnSp>
        <p:nvCxnSpPr>
          <p:cNvPr id="9" name="直線單箭頭接點 8"/>
          <p:cNvCxnSpPr>
            <a:stCxn id="6" idx="3"/>
            <a:endCxn id="7" idx="1"/>
          </p:cNvCxnSpPr>
          <p:nvPr/>
        </p:nvCxnSpPr>
        <p:spPr>
          <a:xfrm flipV="1">
            <a:off x="3882466" y="4762067"/>
            <a:ext cx="989963"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6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地址查詢</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000" y="1936800"/>
            <a:ext cx="2520000" cy="4480000"/>
          </a:xfrm>
          <a:prstGeom prst="rect">
            <a:avLst/>
          </a:prstGeom>
        </p:spPr>
      </p:pic>
      <p:sp>
        <p:nvSpPr>
          <p:cNvPr id="7" name="文字方塊 6"/>
          <p:cNvSpPr txBox="1"/>
          <p:nvPr/>
        </p:nvSpPr>
        <p:spPr>
          <a:xfrm>
            <a:off x="1636725" y="1274882"/>
            <a:ext cx="6689513" cy="369332"/>
          </a:xfrm>
          <a:prstGeom prst="rect">
            <a:avLst/>
          </a:prstGeom>
          <a:noFill/>
        </p:spPr>
        <p:txBody>
          <a:bodyPr wrap="square" rtlCol="0">
            <a:spAutoFit/>
          </a:bodyPr>
          <a:lstStyle/>
          <a:p>
            <a:pPr marL="342900" indent="-342900">
              <a:buFont typeface="+mj-lt"/>
              <a:buAutoNum type="arabicPeriod"/>
            </a:pPr>
            <a:r>
              <a:rPr lang="zh-TW" altLang="en-US" dirty="0"/>
              <a:t>動態搜尋：可進行移動式搜尋，搜尋當前畫面中央地標。</a:t>
            </a:r>
          </a:p>
        </p:txBody>
      </p:sp>
      <p:sp>
        <p:nvSpPr>
          <p:cNvPr id="9" name="圓角矩形 8"/>
          <p:cNvSpPr/>
          <p:nvPr/>
        </p:nvSpPr>
        <p:spPr>
          <a:xfrm>
            <a:off x="2630126" y="4081549"/>
            <a:ext cx="499748" cy="4181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11"/>
          <p:cNvSpPr>
            <a:spLocks noGrp="1"/>
          </p:cNvSpPr>
          <p:nvPr>
            <p:ph idx="1"/>
          </p:nvPr>
        </p:nvSpPr>
        <p:spPr>
          <a:xfrm>
            <a:off x="4829695" y="2133600"/>
            <a:ext cx="3704705" cy="3777622"/>
          </a:xfrm>
        </p:spPr>
        <p:txBody>
          <a:bodyPr/>
          <a:lstStyle/>
          <a:p>
            <a:pPr marL="0" indent="0">
              <a:buNone/>
            </a:pPr>
            <a:r>
              <a:rPr lang="zh-TW" altLang="en-US" dirty="0">
                <a:solidFill>
                  <a:schemeClr val="tx1"/>
                </a:solidFill>
              </a:rPr>
              <a:t>當畫面中央顯示十字標頭時為啟用。</a:t>
            </a:r>
            <a:endParaRPr lang="en-US" altLang="zh-TW" dirty="0">
              <a:solidFill>
                <a:schemeClr val="tx1"/>
              </a:solidFill>
            </a:endParaRPr>
          </a:p>
          <a:p>
            <a:pPr marL="0" indent="0">
              <a:buNone/>
            </a:pPr>
            <a:endParaRPr lang="en-US" altLang="zh-TW" dirty="0">
              <a:solidFill>
                <a:schemeClr val="tx1"/>
              </a:solidFill>
            </a:endParaRPr>
          </a:p>
          <a:p>
            <a:pPr marL="0" indent="0">
              <a:buNone/>
            </a:pPr>
            <a:r>
              <a:rPr lang="zh-TW" altLang="en-US" dirty="0">
                <a:solidFill>
                  <a:schemeClr val="accent1">
                    <a:lumMod val="60000"/>
                    <a:lumOff val="40000"/>
                  </a:schemeClr>
                </a:solidFill>
              </a:rPr>
              <a:t>動態搜尋模式</a:t>
            </a:r>
            <a:r>
              <a:rPr lang="zh-TW" altLang="en-US" dirty="0">
                <a:solidFill>
                  <a:schemeClr val="tx1"/>
                </a:solidFill>
              </a:rPr>
              <a:t>：</a:t>
            </a:r>
            <a:endParaRPr lang="en-US" altLang="zh-TW" dirty="0">
              <a:solidFill>
                <a:schemeClr val="tx1"/>
              </a:solidFill>
            </a:endParaRPr>
          </a:p>
          <a:p>
            <a:pPr marL="0" indent="0">
              <a:buNone/>
            </a:pPr>
            <a:r>
              <a:rPr lang="zh-TW" altLang="en-US" dirty="0">
                <a:solidFill>
                  <a:schemeClr val="tx1"/>
                </a:solidFill>
              </a:rPr>
              <a:t>執行搜尋時，將會依</a:t>
            </a:r>
            <a:r>
              <a:rPr lang="zh-TW" altLang="en-US" dirty="0">
                <a:solidFill>
                  <a:schemeClr val="accent1">
                    <a:lumMod val="60000"/>
                    <a:lumOff val="40000"/>
                  </a:schemeClr>
                </a:solidFill>
              </a:rPr>
              <a:t>當前畫面中央地標</a:t>
            </a:r>
            <a:r>
              <a:rPr lang="zh-TW" altLang="en-US" dirty="0">
                <a:solidFill>
                  <a:schemeClr val="tx1"/>
                </a:solidFill>
              </a:rPr>
              <a:t>進行搜索。</a:t>
            </a:r>
            <a:endParaRPr lang="en-US" altLang="zh-TW" dirty="0">
              <a:solidFill>
                <a:schemeClr val="tx1"/>
              </a:solidFill>
            </a:endParaRPr>
          </a:p>
          <a:p>
            <a:pPr marL="0" indent="0">
              <a:buNone/>
            </a:pPr>
            <a:r>
              <a:rPr lang="zh-TW" altLang="en-US" dirty="0">
                <a:solidFill>
                  <a:schemeClr val="accent1">
                    <a:lumMod val="60000"/>
                    <a:lumOff val="40000"/>
                  </a:schemeClr>
                </a:solidFill>
              </a:rPr>
              <a:t>靜態搜尋模式</a:t>
            </a:r>
            <a:r>
              <a:rPr lang="zh-TW" altLang="en-US" dirty="0">
                <a:solidFill>
                  <a:schemeClr val="tx1"/>
                </a:solidFill>
              </a:rPr>
              <a:t>：</a:t>
            </a:r>
            <a:endParaRPr lang="en-US" altLang="zh-TW" dirty="0">
              <a:solidFill>
                <a:schemeClr val="tx1"/>
              </a:solidFill>
            </a:endParaRPr>
          </a:p>
          <a:p>
            <a:pPr marL="0" indent="0">
              <a:buNone/>
            </a:pPr>
            <a:r>
              <a:rPr lang="zh-TW" altLang="en-US" dirty="0">
                <a:solidFill>
                  <a:schemeClr val="tx1"/>
                </a:solidFill>
              </a:rPr>
              <a:t>執行搜尋時，將會依</a:t>
            </a:r>
            <a:r>
              <a:rPr lang="zh-TW" altLang="en-US" dirty="0">
                <a:solidFill>
                  <a:schemeClr val="accent1">
                    <a:lumMod val="60000"/>
                    <a:lumOff val="40000"/>
                  </a:schemeClr>
                </a:solidFill>
              </a:rPr>
              <a:t>當前所在位置</a:t>
            </a:r>
            <a:r>
              <a:rPr lang="zh-TW" altLang="en-US" dirty="0">
                <a:solidFill>
                  <a:schemeClr val="tx1"/>
                </a:solidFill>
              </a:rPr>
              <a:t>進行搜索。</a:t>
            </a:r>
          </a:p>
        </p:txBody>
      </p:sp>
      <p:cxnSp>
        <p:nvCxnSpPr>
          <p:cNvPr id="13" name="直線單箭頭接點 12"/>
          <p:cNvCxnSpPr/>
          <p:nvPr/>
        </p:nvCxnSpPr>
        <p:spPr>
          <a:xfrm flipV="1">
            <a:off x="3129874" y="2477193"/>
            <a:ext cx="1641631" cy="160435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29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568" y="2258987"/>
            <a:ext cx="1892162" cy="3365526"/>
          </a:xfrm>
          <a:prstGeom prst="rect">
            <a:avLst/>
          </a:prstGeom>
        </p:spPr>
      </p:pic>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景點功能操作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圓角矩形 6"/>
          <p:cNvSpPr/>
          <p:nvPr/>
        </p:nvSpPr>
        <p:spPr>
          <a:xfrm>
            <a:off x="2636044" y="3700463"/>
            <a:ext cx="971550" cy="3738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8" name="直線單箭頭接點 7"/>
          <p:cNvCxnSpPr>
            <a:stCxn id="7" idx="3"/>
            <a:endCxn id="10" idx="1"/>
          </p:cNvCxnSpPr>
          <p:nvPr/>
        </p:nvCxnSpPr>
        <p:spPr>
          <a:xfrm flipV="1">
            <a:off x="3607594" y="3100475"/>
            <a:ext cx="1266705" cy="78689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13" idx="2"/>
            <a:endCxn id="11" idx="1"/>
          </p:cNvCxnSpPr>
          <p:nvPr/>
        </p:nvCxnSpPr>
        <p:spPr>
          <a:xfrm>
            <a:off x="3409079" y="4014559"/>
            <a:ext cx="1465220" cy="44603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874299" y="2835018"/>
            <a:ext cx="2883633" cy="553998"/>
          </a:xfrm>
          <a:prstGeom prst="rect">
            <a:avLst/>
          </a:prstGeom>
          <a:noFill/>
        </p:spPr>
        <p:txBody>
          <a:bodyPr wrap="square" rtlCol="0">
            <a:spAutoFit/>
          </a:bodyPr>
          <a:lstStyle/>
          <a:p>
            <a:r>
              <a:rPr lang="zh-TW" altLang="en-US" sz="1500" dirty="0"/>
              <a:t>點選了景點之後，地圖畫面會移動到該景點的位置。</a:t>
            </a:r>
            <a:endParaRPr lang="en-US" altLang="zh-TW" sz="1500" dirty="0"/>
          </a:p>
        </p:txBody>
      </p:sp>
      <p:sp>
        <p:nvSpPr>
          <p:cNvPr id="11" name="文字方塊 10"/>
          <p:cNvSpPr txBox="1"/>
          <p:nvPr/>
        </p:nvSpPr>
        <p:spPr>
          <a:xfrm>
            <a:off x="4874299" y="4195140"/>
            <a:ext cx="2588479" cy="553998"/>
          </a:xfrm>
          <a:prstGeom prst="rect">
            <a:avLst/>
          </a:prstGeom>
          <a:noFill/>
        </p:spPr>
        <p:txBody>
          <a:bodyPr wrap="square" rtlCol="0">
            <a:spAutoFit/>
          </a:bodyPr>
          <a:lstStyle/>
          <a:p>
            <a:r>
              <a:rPr lang="zh-TW" altLang="en-US" sz="1500" dirty="0"/>
              <a:t>點擊可以查看景點的內容以及其他功能。</a:t>
            </a:r>
            <a:endParaRPr lang="en-US" altLang="zh-TW" sz="1500" dirty="0"/>
          </a:p>
        </p:txBody>
      </p:sp>
      <p:sp>
        <p:nvSpPr>
          <p:cNvPr id="13" name="圓角矩形 12"/>
          <p:cNvSpPr/>
          <p:nvPr/>
        </p:nvSpPr>
        <p:spPr>
          <a:xfrm>
            <a:off x="3299106" y="3755046"/>
            <a:ext cx="219947" cy="2595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306815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567" y="2258987"/>
            <a:ext cx="1892162" cy="3365526"/>
          </a:xfrm>
          <a:prstGeom prst="rect">
            <a:avLst/>
          </a:prstGeom>
        </p:spPr>
      </p:pic>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景點功能操作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41</a:t>
            </a:fld>
            <a:endParaRPr lang="en-US" dirty="0"/>
          </a:p>
        </p:txBody>
      </p:sp>
      <p:cxnSp>
        <p:nvCxnSpPr>
          <p:cNvPr id="8" name="直線單箭頭接點 7"/>
          <p:cNvCxnSpPr>
            <a:stCxn id="14" idx="3"/>
            <a:endCxn id="10" idx="1"/>
          </p:cNvCxnSpPr>
          <p:nvPr/>
        </p:nvCxnSpPr>
        <p:spPr>
          <a:xfrm>
            <a:off x="4306285" y="2459252"/>
            <a:ext cx="591887" cy="2308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a:stCxn id="13" idx="3"/>
            <a:endCxn id="11" idx="1"/>
          </p:cNvCxnSpPr>
          <p:nvPr/>
        </p:nvCxnSpPr>
        <p:spPr>
          <a:xfrm>
            <a:off x="4265950" y="3833196"/>
            <a:ext cx="632222" cy="13849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898171" y="2216877"/>
            <a:ext cx="2883633" cy="553998"/>
          </a:xfrm>
          <a:prstGeom prst="rect">
            <a:avLst/>
          </a:prstGeom>
          <a:noFill/>
        </p:spPr>
        <p:txBody>
          <a:bodyPr wrap="square" rtlCol="0">
            <a:spAutoFit/>
          </a:bodyPr>
          <a:lstStyle/>
          <a:p>
            <a:r>
              <a:rPr lang="zh-TW" altLang="en-US" sz="1500" dirty="0"/>
              <a:t>點即可選擇分享至社群平台</a:t>
            </a:r>
            <a:r>
              <a:rPr lang="en-US" altLang="zh-TW" sz="1500" dirty="0"/>
              <a:t>(Facebook/Message/line)</a:t>
            </a:r>
          </a:p>
        </p:txBody>
      </p:sp>
      <p:sp>
        <p:nvSpPr>
          <p:cNvPr id="11" name="文字方塊 10"/>
          <p:cNvSpPr txBox="1"/>
          <p:nvPr/>
        </p:nvSpPr>
        <p:spPr>
          <a:xfrm>
            <a:off x="4898172" y="2967574"/>
            <a:ext cx="2588479" cy="2031325"/>
          </a:xfrm>
          <a:prstGeom prst="rect">
            <a:avLst/>
          </a:prstGeom>
          <a:noFill/>
        </p:spPr>
        <p:txBody>
          <a:bodyPr wrap="square" rtlCol="0">
            <a:spAutoFit/>
          </a:bodyPr>
          <a:lstStyle/>
          <a:p>
            <a:r>
              <a:rPr lang="zh-TW" altLang="en-US" sz="1500" dirty="0"/>
              <a:t>點擊</a:t>
            </a:r>
            <a:endParaRPr lang="en-US" altLang="zh-TW" sz="1500" dirty="0"/>
          </a:p>
          <a:p>
            <a:r>
              <a:rPr lang="zh-TW" altLang="en-US" sz="1500" dirty="0">
                <a:solidFill>
                  <a:schemeClr val="accent1">
                    <a:lumMod val="60000"/>
                    <a:lumOff val="40000"/>
                  </a:schemeClr>
                </a:solidFill>
              </a:rPr>
              <a:t>愛心按鈕：</a:t>
            </a:r>
            <a:endParaRPr lang="en-US" altLang="zh-TW" sz="1500" dirty="0">
              <a:solidFill>
                <a:schemeClr val="accent1">
                  <a:lumMod val="60000"/>
                  <a:lumOff val="40000"/>
                </a:schemeClr>
              </a:solidFill>
            </a:endParaRPr>
          </a:p>
          <a:p>
            <a:pPr lvl="1"/>
            <a:r>
              <a:rPr lang="zh-TW" altLang="en-US" sz="1350" dirty="0"/>
              <a:t>此按鈕為加入我的最愛，將該景點收藏於我的最愛之中。可供使用者下次直接從我的最愛開啟。</a:t>
            </a:r>
            <a:endParaRPr lang="en-US" altLang="zh-TW" sz="1350" dirty="0"/>
          </a:p>
          <a:p>
            <a:r>
              <a:rPr lang="zh-TW" altLang="en-US" sz="1500" dirty="0">
                <a:solidFill>
                  <a:schemeClr val="accent1">
                    <a:lumMod val="60000"/>
                    <a:lumOff val="40000"/>
                  </a:schemeClr>
                </a:solidFill>
              </a:rPr>
              <a:t>更多按鈕：</a:t>
            </a:r>
            <a:endParaRPr lang="en-US" altLang="zh-TW" sz="1500" dirty="0">
              <a:solidFill>
                <a:schemeClr val="accent1">
                  <a:lumMod val="60000"/>
                  <a:lumOff val="40000"/>
                </a:schemeClr>
              </a:solidFill>
            </a:endParaRPr>
          </a:p>
          <a:p>
            <a:pPr lvl="1"/>
            <a:r>
              <a:rPr lang="zh-TW" altLang="en-US" sz="1350" dirty="0"/>
              <a:t>可以查看景點的詳細資訊或是進行導覽功能。</a:t>
            </a:r>
            <a:endParaRPr lang="en-US" altLang="zh-TW" sz="1350" dirty="0"/>
          </a:p>
        </p:txBody>
      </p:sp>
      <p:sp>
        <p:nvSpPr>
          <p:cNvPr id="13" name="圓角矩形 12"/>
          <p:cNvSpPr/>
          <p:nvPr/>
        </p:nvSpPr>
        <p:spPr>
          <a:xfrm>
            <a:off x="3871913" y="3703440"/>
            <a:ext cx="394037" cy="2595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圓角矩形 13"/>
          <p:cNvSpPr/>
          <p:nvPr/>
        </p:nvSpPr>
        <p:spPr>
          <a:xfrm>
            <a:off x="4086338" y="2329496"/>
            <a:ext cx="219947" cy="2595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233207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1567" y="2258987"/>
            <a:ext cx="1892162" cy="3365526"/>
          </a:xfrm>
          <a:prstGeom prst="rect">
            <a:avLst/>
          </a:prstGeom>
        </p:spPr>
      </p:pic>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景點分享操作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42</a:t>
            </a:fld>
            <a:endParaRPr lang="en-US" dirty="0"/>
          </a:p>
        </p:txBody>
      </p:sp>
      <p:cxnSp>
        <p:nvCxnSpPr>
          <p:cNvPr id="9" name="直線單箭頭接點 8"/>
          <p:cNvCxnSpPr>
            <a:stCxn id="13" idx="3"/>
            <a:endCxn id="11" idx="1"/>
          </p:cNvCxnSpPr>
          <p:nvPr/>
        </p:nvCxnSpPr>
        <p:spPr>
          <a:xfrm>
            <a:off x="4265950" y="4262867"/>
            <a:ext cx="927376" cy="12695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5193326" y="3881992"/>
            <a:ext cx="2588479" cy="1015663"/>
          </a:xfrm>
          <a:prstGeom prst="rect">
            <a:avLst/>
          </a:prstGeom>
          <a:noFill/>
        </p:spPr>
        <p:txBody>
          <a:bodyPr wrap="square" rtlCol="0">
            <a:spAutoFit/>
          </a:bodyPr>
          <a:lstStyle/>
          <a:p>
            <a:r>
              <a:rPr lang="zh-TW" altLang="en-US" sz="1500" dirty="0"/>
              <a:t>點擊分享後，即可選擇分享的軟體，分享到想要分享的社</a:t>
            </a:r>
            <a:r>
              <a:rPr lang="zh-TW" altLang="en-US" sz="1500" dirty="0" smtClean="0"/>
              <a:t>群</a:t>
            </a:r>
            <a:r>
              <a:rPr lang="en-US" altLang="zh-TW" sz="1500" dirty="0" smtClean="0"/>
              <a:t>(</a:t>
            </a:r>
            <a:r>
              <a:rPr lang="en-US" altLang="zh-TW" sz="1500" dirty="0" smtClean="0"/>
              <a:t>Facebook</a:t>
            </a:r>
            <a:r>
              <a:rPr lang="zh-TW" altLang="en-US" sz="1500" dirty="0"/>
              <a:t>、</a:t>
            </a:r>
            <a:r>
              <a:rPr lang="en-US" altLang="zh-TW" sz="1500" dirty="0" smtClean="0"/>
              <a:t>Line…</a:t>
            </a:r>
            <a:r>
              <a:rPr lang="zh-TW" altLang="en-US" sz="1500" dirty="0" smtClean="0"/>
              <a:t>等等</a:t>
            </a:r>
            <a:r>
              <a:rPr lang="en-US" altLang="zh-TW" sz="1500" dirty="0" smtClean="0"/>
              <a:t>)</a:t>
            </a:r>
            <a:r>
              <a:rPr lang="zh-TW" altLang="en-US" sz="1500" dirty="0" smtClean="0"/>
              <a:t>之上</a:t>
            </a:r>
            <a:endParaRPr lang="en-US" altLang="zh-TW" sz="1350" dirty="0"/>
          </a:p>
        </p:txBody>
      </p:sp>
      <p:sp>
        <p:nvSpPr>
          <p:cNvPr id="13" name="圓角矩形 12"/>
          <p:cNvSpPr/>
          <p:nvPr/>
        </p:nvSpPr>
        <p:spPr>
          <a:xfrm>
            <a:off x="2493782" y="3971695"/>
            <a:ext cx="1772168" cy="58234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875976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000" y="2310188"/>
            <a:ext cx="1888690" cy="3359349"/>
          </a:xfrm>
          <a:prstGeom prst="rect">
            <a:avLst/>
          </a:prstGeom>
        </p:spPr>
      </p:pic>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路線規劃</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43</a:t>
            </a:fld>
            <a:endParaRPr lang="en-US" dirty="0"/>
          </a:p>
        </p:txBody>
      </p:sp>
      <p:cxnSp>
        <p:nvCxnSpPr>
          <p:cNvPr id="7" name="直線單箭頭接點 6"/>
          <p:cNvCxnSpPr>
            <a:stCxn id="3" idx="3"/>
            <a:endCxn id="10" idx="1"/>
          </p:cNvCxnSpPr>
          <p:nvPr/>
        </p:nvCxnSpPr>
        <p:spPr>
          <a:xfrm>
            <a:off x="4246690" y="3989862"/>
            <a:ext cx="84507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091760" y="3608988"/>
            <a:ext cx="2719318" cy="784830"/>
          </a:xfrm>
          <a:prstGeom prst="rect">
            <a:avLst/>
          </a:prstGeom>
          <a:noFill/>
        </p:spPr>
        <p:txBody>
          <a:bodyPr wrap="square" rtlCol="0">
            <a:spAutoFit/>
          </a:bodyPr>
          <a:lstStyle/>
          <a:p>
            <a:r>
              <a:rPr lang="zh-TW" altLang="en-US" sz="1500" dirty="0"/>
              <a:t>切換到地圖自動規劃好路線並提供不同交通方式的預估時間，必要時能開啟導航功能。</a:t>
            </a:r>
            <a:endParaRPr lang="en-US" altLang="zh-TW" sz="1500" dirty="0"/>
          </a:p>
        </p:txBody>
      </p:sp>
    </p:spTree>
    <p:extLst>
      <p:ext uri="{BB962C8B-B14F-4D97-AF65-F5344CB8AC3E}">
        <p14:creationId xmlns:p14="http://schemas.microsoft.com/office/powerpoint/2010/main" val="386548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001" y="2310188"/>
            <a:ext cx="1892162" cy="3365526"/>
          </a:xfrm>
          <a:prstGeom prst="rect">
            <a:avLst/>
          </a:prstGeom>
        </p:spPr>
      </p:pic>
      <p:sp>
        <p:nvSpPr>
          <p:cNvPr id="2" name="標題 1"/>
          <p:cNvSpPr>
            <a:spLocks noGrp="1"/>
          </p:cNvSpPr>
          <p:nvPr>
            <p:ph type="title"/>
          </p:nvPr>
        </p:nvSpPr>
        <p:spPr/>
        <p:txBody>
          <a:bodyPr/>
          <a:lstStyle/>
          <a:p>
            <a:r>
              <a:rPr lang="zh-TW" altLang="en-US" dirty="0"/>
              <a:t>景線搜尋 </a:t>
            </a:r>
            <a:r>
              <a:rPr lang="en-US" altLang="zh-TW" dirty="0"/>
              <a:t>-</a:t>
            </a:r>
            <a:r>
              <a:rPr lang="zh-TW" altLang="en-US" dirty="0"/>
              <a:t> 景線功能操作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44</a:t>
            </a:fld>
            <a:endParaRPr lang="en-US" dirty="0"/>
          </a:p>
        </p:txBody>
      </p:sp>
      <p:sp>
        <p:nvSpPr>
          <p:cNvPr id="6" name="圓角矩形 5"/>
          <p:cNvSpPr/>
          <p:nvPr/>
        </p:nvSpPr>
        <p:spPr>
          <a:xfrm>
            <a:off x="2936081" y="3668986"/>
            <a:ext cx="728663" cy="38255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9" idx="1"/>
          </p:cNvCxnSpPr>
          <p:nvPr/>
        </p:nvCxnSpPr>
        <p:spPr>
          <a:xfrm flipV="1">
            <a:off x="3664744" y="3857666"/>
            <a:ext cx="1311077" cy="259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15" idx="3"/>
            <a:endCxn id="10" idx="1"/>
          </p:cNvCxnSpPr>
          <p:nvPr/>
        </p:nvCxnSpPr>
        <p:spPr>
          <a:xfrm flipV="1">
            <a:off x="3886201" y="4859191"/>
            <a:ext cx="1089620"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975820" y="3476792"/>
            <a:ext cx="2883633" cy="784830"/>
          </a:xfrm>
          <a:prstGeom prst="rect">
            <a:avLst/>
          </a:prstGeom>
          <a:noFill/>
        </p:spPr>
        <p:txBody>
          <a:bodyPr wrap="square" rtlCol="0">
            <a:spAutoFit/>
          </a:bodyPr>
          <a:lstStyle/>
          <a:p>
            <a:r>
              <a:rPr lang="zh-TW" altLang="en-US" sz="1500" dirty="0"/>
              <a:t>點選了景線之後，地圖畫面會移動到該景線的第一個景點的位置，並顯示能操作的功能表。</a:t>
            </a:r>
            <a:endParaRPr lang="en-US" altLang="zh-TW" sz="1500" dirty="0"/>
          </a:p>
        </p:txBody>
      </p:sp>
      <p:sp>
        <p:nvSpPr>
          <p:cNvPr id="10" name="文字方塊 9"/>
          <p:cNvSpPr txBox="1"/>
          <p:nvPr/>
        </p:nvSpPr>
        <p:spPr>
          <a:xfrm>
            <a:off x="4975821" y="4593734"/>
            <a:ext cx="2588479" cy="553998"/>
          </a:xfrm>
          <a:prstGeom prst="rect">
            <a:avLst/>
          </a:prstGeom>
          <a:noFill/>
        </p:spPr>
        <p:txBody>
          <a:bodyPr wrap="square" rtlCol="0">
            <a:spAutoFit/>
          </a:bodyPr>
          <a:lstStyle/>
          <a:p>
            <a:r>
              <a:rPr lang="zh-TW" altLang="en-US" sz="1500" dirty="0"/>
              <a:t>該景線中各個景點的所在位置標的物。</a:t>
            </a:r>
            <a:endParaRPr lang="en-US" altLang="zh-TW" sz="1500" dirty="0"/>
          </a:p>
        </p:txBody>
      </p:sp>
      <p:sp>
        <p:nvSpPr>
          <p:cNvPr id="15" name="圓角矩形 14"/>
          <p:cNvSpPr/>
          <p:nvPr/>
        </p:nvSpPr>
        <p:spPr>
          <a:xfrm>
            <a:off x="2445235" y="4123124"/>
            <a:ext cx="1440965" cy="14721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8" name="圓角矩形 17"/>
          <p:cNvSpPr/>
          <p:nvPr/>
        </p:nvSpPr>
        <p:spPr>
          <a:xfrm>
            <a:off x="3957453" y="5168766"/>
            <a:ext cx="264319" cy="24871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2" name="文字方塊 21"/>
          <p:cNvSpPr txBox="1"/>
          <p:nvPr/>
        </p:nvSpPr>
        <p:spPr>
          <a:xfrm>
            <a:off x="4975821" y="5143083"/>
            <a:ext cx="2588479" cy="323165"/>
          </a:xfrm>
          <a:prstGeom prst="rect">
            <a:avLst/>
          </a:prstGeom>
          <a:noFill/>
        </p:spPr>
        <p:txBody>
          <a:bodyPr wrap="square" rtlCol="0">
            <a:spAutoFit/>
          </a:bodyPr>
          <a:lstStyle/>
          <a:p>
            <a:r>
              <a:rPr lang="zh-TW" altLang="en-US" sz="1500" dirty="0"/>
              <a:t>查看該景線中的景點列表。</a:t>
            </a:r>
            <a:endParaRPr lang="en-US" altLang="zh-TW" sz="1500" dirty="0"/>
          </a:p>
        </p:txBody>
      </p:sp>
      <p:cxnSp>
        <p:nvCxnSpPr>
          <p:cNvPr id="23" name="直線單箭頭接點 22"/>
          <p:cNvCxnSpPr>
            <a:stCxn id="18" idx="3"/>
            <a:endCxn id="22" idx="1"/>
          </p:cNvCxnSpPr>
          <p:nvPr/>
        </p:nvCxnSpPr>
        <p:spPr>
          <a:xfrm>
            <a:off x="4221772" y="5293124"/>
            <a:ext cx="754049"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842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6019" y="2310187"/>
            <a:ext cx="1889057" cy="3360002"/>
          </a:xfrm>
          <a:prstGeom prst="rect">
            <a:avLst/>
          </a:prstGeom>
        </p:spPr>
      </p:pic>
      <p:sp>
        <p:nvSpPr>
          <p:cNvPr id="6" name="標題 5"/>
          <p:cNvSpPr txBox="1">
            <a:spLocks noGrp="1"/>
          </p:cNvSpPr>
          <p:nvPr>
            <p:ph type="title"/>
          </p:nvPr>
        </p:nvSpPr>
        <p:spPr>
          <a:xfrm>
            <a:off x="2601902" y="1304559"/>
            <a:ext cx="4941899" cy="646331"/>
          </a:xfrm>
          <a:prstGeom prst="rect">
            <a:avLst/>
          </a:prstGeom>
          <a:noFill/>
        </p:spPr>
        <p:txBody>
          <a:bodyPr wrap="square" rtlCol="0">
            <a:spAutoFit/>
          </a:bodyPr>
          <a:lstStyle/>
          <a:p>
            <a:r>
              <a:rPr lang="zh-TW" altLang="en-US" dirty="0"/>
              <a:t>景線搜尋 </a:t>
            </a:r>
            <a:r>
              <a:rPr lang="en-US" altLang="zh-TW" dirty="0"/>
              <a:t>-</a:t>
            </a:r>
            <a:r>
              <a:rPr lang="zh-TW" altLang="en-US" dirty="0"/>
              <a:t> 景線資訊</a:t>
            </a:r>
            <a:endParaRPr lang="en-US" altLang="zh-TW"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45</a:t>
            </a:fld>
            <a:endParaRPr lang="en-US" dirty="0"/>
          </a:p>
        </p:txBody>
      </p:sp>
      <p:cxnSp>
        <p:nvCxnSpPr>
          <p:cNvPr id="7" name="直線單箭頭接點 6"/>
          <p:cNvCxnSpPr>
            <a:endCxn id="17" idx="1"/>
          </p:cNvCxnSpPr>
          <p:nvPr/>
        </p:nvCxnSpPr>
        <p:spPr>
          <a:xfrm flipV="1">
            <a:off x="4108269" y="2822404"/>
            <a:ext cx="847054" cy="733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55322" y="4212056"/>
            <a:ext cx="2588479" cy="784830"/>
          </a:xfrm>
          <a:prstGeom prst="rect">
            <a:avLst/>
          </a:prstGeom>
          <a:noFill/>
        </p:spPr>
        <p:txBody>
          <a:bodyPr wrap="square" rtlCol="0">
            <a:spAutoFit/>
          </a:bodyPr>
          <a:lstStyle/>
          <a:p>
            <a:r>
              <a:rPr lang="zh-TW" altLang="en-US" sz="1500" dirty="0"/>
              <a:t>下方的景點列表可供點選，點擊進入該景點的景點資訊頁面。</a:t>
            </a:r>
            <a:endParaRPr lang="en-US" altLang="zh-TW" sz="1500" dirty="0"/>
          </a:p>
        </p:txBody>
      </p:sp>
      <p:cxnSp>
        <p:nvCxnSpPr>
          <p:cNvPr id="13" name="直線單箭頭接點 12"/>
          <p:cNvCxnSpPr>
            <a:endCxn id="10" idx="1"/>
          </p:cNvCxnSpPr>
          <p:nvPr/>
        </p:nvCxnSpPr>
        <p:spPr>
          <a:xfrm flipV="1">
            <a:off x="4062372" y="4592931"/>
            <a:ext cx="892950" cy="1651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4955322" y="2672363"/>
            <a:ext cx="2588479" cy="323165"/>
          </a:xfrm>
          <a:prstGeom prst="rect">
            <a:avLst/>
          </a:prstGeom>
          <a:noFill/>
        </p:spPr>
        <p:txBody>
          <a:bodyPr wrap="square" rtlCol="0">
            <a:spAutoFit/>
          </a:bodyPr>
          <a:lstStyle/>
          <a:p>
            <a:r>
              <a:rPr lang="zh-TW" altLang="en-US" sz="1500" dirty="0"/>
              <a:t>該景線的名稱與描述</a:t>
            </a:r>
            <a:endParaRPr lang="en-US" altLang="zh-TW" sz="1500" dirty="0"/>
          </a:p>
        </p:txBody>
      </p:sp>
    </p:spTree>
    <p:extLst>
      <p:ext uri="{BB962C8B-B14F-4D97-AF65-F5344CB8AC3E}">
        <p14:creationId xmlns:p14="http://schemas.microsoft.com/office/powerpoint/2010/main" val="185722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000" y="2329765"/>
            <a:ext cx="1902717" cy="3384300"/>
          </a:xfrm>
          <a:prstGeom prst="rect">
            <a:avLst/>
          </a:prstGeom>
        </p:spPr>
      </p:pic>
      <p:sp>
        <p:nvSpPr>
          <p:cNvPr id="2" name="標題 1"/>
          <p:cNvSpPr>
            <a:spLocks noGrp="1"/>
          </p:cNvSpPr>
          <p:nvPr>
            <p:ph type="title"/>
          </p:nvPr>
        </p:nvSpPr>
        <p:spPr/>
        <p:txBody>
          <a:bodyPr/>
          <a:lstStyle/>
          <a:p>
            <a:r>
              <a:rPr lang="zh-TW" altLang="en-US" dirty="0"/>
              <a:t>景線搜尋 </a:t>
            </a:r>
            <a:r>
              <a:rPr lang="en-US" altLang="zh-TW" dirty="0"/>
              <a:t>-</a:t>
            </a:r>
            <a:r>
              <a:rPr lang="zh-TW" altLang="en-US" dirty="0"/>
              <a:t> 景區功能操作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46</a:t>
            </a:fld>
            <a:endParaRPr lang="en-US" dirty="0"/>
          </a:p>
        </p:txBody>
      </p:sp>
      <p:sp>
        <p:nvSpPr>
          <p:cNvPr id="6" name="圓角矩形 5"/>
          <p:cNvSpPr/>
          <p:nvPr/>
        </p:nvSpPr>
        <p:spPr>
          <a:xfrm>
            <a:off x="2771775" y="3564732"/>
            <a:ext cx="1100137" cy="34365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9" idx="1"/>
          </p:cNvCxnSpPr>
          <p:nvPr/>
        </p:nvCxnSpPr>
        <p:spPr>
          <a:xfrm>
            <a:off x="3871912" y="3736560"/>
            <a:ext cx="1028177"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15" idx="3"/>
            <a:endCxn id="10" idx="1"/>
          </p:cNvCxnSpPr>
          <p:nvPr/>
        </p:nvCxnSpPr>
        <p:spPr>
          <a:xfrm>
            <a:off x="3888321" y="4183301"/>
            <a:ext cx="1011769" cy="4810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900089" y="3355686"/>
            <a:ext cx="2883633" cy="784830"/>
          </a:xfrm>
          <a:prstGeom prst="rect">
            <a:avLst/>
          </a:prstGeom>
          <a:noFill/>
        </p:spPr>
        <p:txBody>
          <a:bodyPr wrap="square" rtlCol="0">
            <a:spAutoFit/>
          </a:bodyPr>
          <a:lstStyle/>
          <a:p>
            <a:r>
              <a:rPr lang="zh-TW" altLang="en-US" sz="1500" dirty="0"/>
              <a:t>點選了景區之後，地圖畫面會移動到該景區的第一個景點的位置，並顯示能操作的功能表。</a:t>
            </a:r>
            <a:endParaRPr lang="en-US" altLang="zh-TW" sz="1500" dirty="0"/>
          </a:p>
        </p:txBody>
      </p:sp>
      <p:sp>
        <p:nvSpPr>
          <p:cNvPr id="10" name="文字方塊 9"/>
          <p:cNvSpPr txBox="1"/>
          <p:nvPr/>
        </p:nvSpPr>
        <p:spPr>
          <a:xfrm>
            <a:off x="4900089" y="4398872"/>
            <a:ext cx="2588479" cy="553998"/>
          </a:xfrm>
          <a:prstGeom prst="rect">
            <a:avLst/>
          </a:prstGeom>
          <a:noFill/>
        </p:spPr>
        <p:txBody>
          <a:bodyPr wrap="square" rtlCol="0">
            <a:spAutoFit/>
          </a:bodyPr>
          <a:lstStyle/>
          <a:p>
            <a:r>
              <a:rPr lang="zh-TW" altLang="en-US" sz="1500" dirty="0"/>
              <a:t>該景區中各個景點的所在位置標的物。</a:t>
            </a:r>
            <a:endParaRPr lang="en-US" altLang="zh-TW" sz="1500" dirty="0"/>
          </a:p>
        </p:txBody>
      </p:sp>
      <p:sp>
        <p:nvSpPr>
          <p:cNvPr id="15" name="圓角矩形 14"/>
          <p:cNvSpPr/>
          <p:nvPr/>
        </p:nvSpPr>
        <p:spPr>
          <a:xfrm>
            <a:off x="2447356" y="3915568"/>
            <a:ext cx="1440965" cy="5354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8" name="圓角矩形 17"/>
          <p:cNvSpPr/>
          <p:nvPr/>
        </p:nvSpPr>
        <p:spPr>
          <a:xfrm>
            <a:off x="3957453" y="5168766"/>
            <a:ext cx="264319" cy="24871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2" name="文字方塊 21"/>
          <p:cNvSpPr txBox="1"/>
          <p:nvPr/>
        </p:nvSpPr>
        <p:spPr>
          <a:xfrm>
            <a:off x="4900090" y="5143083"/>
            <a:ext cx="2588479" cy="323165"/>
          </a:xfrm>
          <a:prstGeom prst="rect">
            <a:avLst/>
          </a:prstGeom>
          <a:noFill/>
        </p:spPr>
        <p:txBody>
          <a:bodyPr wrap="square" rtlCol="0">
            <a:spAutoFit/>
          </a:bodyPr>
          <a:lstStyle/>
          <a:p>
            <a:r>
              <a:rPr lang="zh-TW" altLang="en-US" sz="1500" dirty="0"/>
              <a:t>查看該景區中的景點列表。</a:t>
            </a:r>
            <a:endParaRPr lang="en-US" altLang="zh-TW" sz="1500" dirty="0"/>
          </a:p>
        </p:txBody>
      </p:sp>
      <p:cxnSp>
        <p:nvCxnSpPr>
          <p:cNvPr id="23" name="直線單箭頭接點 22"/>
          <p:cNvCxnSpPr>
            <a:stCxn id="18" idx="3"/>
            <a:endCxn id="22" idx="1"/>
          </p:cNvCxnSpPr>
          <p:nvPr/>
        </p:nvCxnSpPr>
        <p:spPr>
          <a:xfrm>
            <a:off x="4221772" y="5293124"/>
            <a:ext cx="678318"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672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6277" y="2310646"/>
            <a:ext cx="1888799" cy="3359543"/>
          </a:xfrm>
          <a:prstGeom prst="rect">
            <a:avLst/>
          </a:prstGeom>
        </p:spPr>
      </p:pic>
      <p:sp>
        <p:nvSpPr>
          <p:cNvPr id="6" name="標題 5"/>
          <p:cNvSpPr txBox="1">
            <a:spLocks noGrp="1"/>
          </p:cNvSpPr>
          <p:nvPr>
            <p:ph type="title"/>
          </p:nvPr>
        </p:nvSpPr>
        <p:spPr>
          <a:xfrm>
            <a:off x="2601902" y="1304559"/>
            <a:ext cx="4941899" cy="646331"/>
          </a:xfrm>
          <a:prstGeom prst="rect">
            <a:avLst/>
          </a:prstGeom>
          <a:noFill/>
        </p:spPr>
        <p:txBody>
          <a:bodyPr wrap="square" rtlCol="0">
            <a:spAutoFit/>
          </a:bodyPr>
          <a:lstStyle/>
          <a:p>
            <a:r>
              <a:rPr lang="zh-TW" altLang="en-US" dirty="0"/>
              <a:t>景區搜尋 </a:t>
            </a:r>
            <a:r>
              <a:rPr lang="en-US" altLang="zh-TW" dirty="0"/>
              <a:t>-</a:t>
            </a:r>
            <a:r>
              <a:rPr lang="zh-TW" altLang="en-US" dirty="0"/>
              <a:t> 景區資訊</a:t>
            </a:r>
            <a:endParaRPr lang="en-US" altLang="zh-TW"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47</a:t>
            </a:fld>
            <a:endParaRPr lang="en-US" dirty="0"/>
          </a:p>
        </p:txBody>
      </p:sp>
      <p:cxnSp>
        <p:nvCxnSpPr>
          <p:cNvPr id="7" name="直線單箭頭接點 6"/>
          <p:cNvCxnSpPr/>
          <p:nvPr/>
        </p:nvCxnSpPr>
        <p:spPr>
          <a:xfrm flipV="1">
            <a:off x="3636169" y="2740083"/>
            <a:ext cx="1319153" cy="1450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55322" y="4303649"/>
            <a:ext cx="2588479" cy="784830"/>
          </a:xfrm>
          <a:prstGeom prst="rect">
            <a:avLst/>
          </a:prstGeom>
          <a:noFill/>
        </p:spPr>
        <p:txBody>
          <a:bodyPr wrap="square" rtlCol="0">
            <a:spAutoFit/>
          </a:bodyPr>
          <a:lstStyle/>
          <a:p>
            <a:r>
              <a:rPr lang="zh-TW" altLang="en-US" sz="1500" dirty="0"/>
              <a:t>下方的景點列表可供點選，點擊進入該景點的景點資訊頁面。</a:t>
            </a:r>
            <a:endParaRPr lang="en-US" altLang="zh-TW" sz="1500" dirty="0"/>
          </a:p>
        </p:txBody>
      </p:sp>
      <p:cxnSp>
        <p:nvCxnSpPr>
          <p:cNvPr id="13" name="直線單箭頭接點 12"/>
          <p:cNvCxnSpPr/>
          <p:nvPr/>
        </p:nvCxnSpPr>
        <p:spPr>
          <a:xfrm>
            <a:off x="3700462" y="4414117"/>
            <a:ext cx="1254860" cy="15268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4955322" y="2590042"/>
            <a:ext cx="2588479" cy="323165"/>
          </a:xfrm>
          <a:prstGeom prst="rect">
            <a:avLst/>
          </a:prstGeom>
          <a:noFill/>
        </p:spPr>
        <p:txBody>
          <a:bodyPr wrap="square" rtlCol="0">
            <a:spAutoFit/>
          </a:bodyPr>
          <a:lstStyle/>
          <a:p>
            <a:r>
              <a:rPr lang="zh-TW" altLang="en-US" sz="1500" dirty="0"/>
              <a:t>該景區的名稱與描述</a:t>
            </a:r>
            <a:endParaRPr lang="en-US" altLang="zh-TW" sz="1500" dirty="0"/>
          </a:p>
        </p:txBody>
      </p:sp>
    </p:spTree>
    <p:extLst>
      <p:ext uri="{BB962C8B-B14F-4D97-AF65-F5344CB8AC3E}">
        <p14:creationId xmlns:p14="http://schemas.microsoft.com/office/powerpoint/2010/main" val="1321701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000" y="2329765"/>
            <a:ext cx="1902718" cy="3384301"/>
          </a:xfrm>
          <a:prstGeom prst="rect">
            <a:avLst/>
          </a:prstGeom>
        </p:spPr>
      </p:pic>
      <p:sp>
        <p:nvSpPr>
          <p:cNvPr id="2" name="標題 1"/>
          <p:cNvSpPr>
            <a:spLocks noGrp="1"/>
          </p:cNvSpPr>
          <p:nvPr>
            <p:ph type="title"/>
          </p:nvPr>
        </p:nvSpPr>
        <p:spPr/>
        <p:txBody>
          <a:bodyPr/>
          <a:lstStyle/>
          <a:p>
            <a:r>
              <a:rPr lang="zh-TW" altLang="en-US" dirty="0"/>
              <a:t>主題故事搜尋 </a:t>
            </a:r>
            <a:r>
              <a:rPr lang="en-US" altLang="zh-TW" dirty="0"/>
              <a:t>-</a:t>
            </a:r>
            <a:r>
              <a:rPr lang="zh-TW" altLang="en-US" dirty="0"/>
              <a:t>主題故事功能操作</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48</a:t>
            </a:fld>
            <a:endParaRPr lang="en-US" dirty="0"/>
          </a:p>
        </p:txBody>
      </p:sp>
      <p:sp>
        <p:nvSpPr>
          <p:cNvPr id="6" name="圓角矩形 5"/>
          <p:cNvSpPr/>
          <p:nvPr/>
        </p:nvSpPr>
        <p:spPr>
          <a:xfrm>
            <a:off x="3386138" y="3731137"/>
            <a:ext cx="608275" cy="34365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9" idx="1"/>
          </p:cNvCxnSpPr>
          <p:nvPr/>
        </p:nvCxnSpPr>
        <p:spPr>
          <a:xfrm flipV="1">
            <a:off x="3994413" y="3654662"/>
            <a:ext cx="833831" cy="24830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15" idx="3"/>
            <a:endCxn id="10" idx="1"/>
          </p:cNvCxnSpPr>
          <p:nvPr/>
        </p:nvCxnSpPr>
        <p:spPr>
          <a:xfrm>
            <a:off x="3888321" y="4484819"/>
            <a:ext cx="939923" cy="18271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828244" y="3273787"/>
            <a:ext cx="2883633" cy="784830"/>
          </a:xfrm>
          <a:prstGeom prst="rect">
            <a:avLst/>
          </a:prstGeom>
          <a:noFill/>
        </p:spPr>
        <p:txBody>
          <a:bodyPr wrap="square" rtlCol="0">
            <a:spAutoFit/>
          </a:bodyPr>
          <a:lstStyle/>
          <a:p>
            <a:r>
              <a:rPr lang="zh-TW" altLang="en-US" sz="1500" dirty="0"/>
              <a:t>點選了主題故事之後，地圖畫面會移動到該主題故事的第一個內容的位置。</a:t>
            </a:r>
            <a:endParaRPr lang="en-US" altLang="zh-TW" sz="1500" dirty="0"/>
          </a:p>
        </p:txBody>
      </p:sp>
      <p:sp>
        <p:nvSpPr>
          <p:cNvPr id="10" name="文字方塊 9"/>
          <p:cNvSpPr txBox="1"/>
          <p:nvPr/>
        </p:nvSpPr>
        <p:spPr>
          <a:xfrm>
            <a:off x="4828244" y="4402080"/>
            <a:ext cx="2588479" cy="553998"/>
          </a:xfrm>
          <a:prstGeom prst="rect">
            <a:avLst/>
          </a:prstGeom>
          <a:noFill/>
        </p:spPr>
        <p:txBody>
          <a:bodyPr wrap="square" rtlCol="0">
            <a:spAutoFit/>
          </a:bodyPr>
          <a:lstStyle/>
          <a:p>
            <a:r>
              <a:rPr lang="zh-TW" altLang="en-US" sz="1500" dirty="0"/>
              <a:t>該主題故事中各個內容的所在位置標的物。</a:t>
            </a:r>
            <a:endParaRPr lang="en-US" altLang="zh-TW" sz="1500" dirty="0"/>
          </a:p>
        </p:txBody>
      </p:sp>
      <p:sp>
        <p:nvSpPr>
          <p:cNvPr id="15" name="圓角矩形 14"/>
          <p:cNvSpPr/>
          <p:nvPr/>
        </p:nvSpPr>
        <p:spPr>
          <a:xfrm>
            <a:off x="2447356" y="4082809"/>
            <a:ext cx="1440965" cy="8040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8" name="圓角矩形 17"/>
          <p:cNvSpPr/>
          <p:nvPr/>
        </p:nvSpPr>
        <p:spPr>
          <a:xfrm>
            <a:off x="3964597" y="5197341"/>
            <a:ext cx="264319" cy="24871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2" name="文字方塊 21"/>
          <p:cNvSpPr txBox="1"/>
          <p:nvPr/>
        </p:nvSpPr>
        <p:spPr>
          <a:xfrm>
            <a:off x="4828243" y="5140482"/>
            <a:ext cx="2588479" cy="323165"/>
          </a:xfrm>
          <a:prstGeom prst="rect">
            <a:avLst/>
          </a:prstGeom>
          <a:noFill/>
        </p:spPr>
        <p:txBody>
          <a:bodyPr wrap="square" rtlCol="0">
            <a:spAutoFit/>
          </a:bodyPr>
          <a:lstStyle/>
          <a:p>
            <a:r>
              <a:rPr lang="zh-TW" altLang="en-US" sz="1500" dirty="0"/>
              <a:t>查看該景區中的內容列表。</a:t>
            </a:r>
            <a:endParaRPr lang="en-US" altLang="zh-TW" sz="1500" dirty="0"/>
          </a:p>
        </p:txBody>
      </p:sp>
      <p:cxnSp>
        <p:nvCxnSpPr>
          <p:cNvPr id="23" name="直線單箭頭接點 22"/>
          <p:cNvCxnSpPr>
            <a:stCxn id="18" idx="3"/>
            <a:endCxn id="22" idx="1"/>
          </p:cNvCxnSpPr>
          <p:nvPr/>
        </p:nvCxnSpPr>
        <p:spPr>
          <a:xfrm flipV="1">
            <a:off x="4228916" y="5290524"/>
            <a:ext cx="599327" cy="3117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660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6647" y="2310646"/>
            <a:ext cx="1888798" cy="3359543"/>
          </a:xfrm>
          <a:prstGeom prst="rect">
            <a:avLst/>
          </a:prstGeom>
        </p:spPr>
      </p:pic>
      <p:sp>
        <p:nvSpPr>
          <p:cNvPr id="6" name="標題 5"/>
          <p:cNvSpPr txBox="1">
            <a:spLocks noGrp="1"/>
          </p:cNvSpPr>
          <p:nvPr>
            <p:ph type="title"/>
          </p:nvPr>
        </p:nvSpPr>
        <p:spPr>
          <a:xfrm>
            <a:off x="1856942" y="1287703"/>
            <a:ext cx="4941899" cy="1200329"/>
          </a:xfrm>
          <a:prstGeom prst="rect">
            <a:avLst/>
          </a:prstGeom>
          <a:noFill/>
        </p:spPr>
        <p:txBody>
          <a:bodyPr wrap="square" rtlCol="0">
            <a:spAutoFit/>
          </a:bodyPr>
          <a:lstStyle/>
          <a:p>
            <a:r>
              <a:rPr lang="zh-TW" altLang="en-US" dirty="0"/>
              <a:t>主題故事搜尋 </a:t>
            </a:r>
            <a:r>
              <a:rPr lang="en-US" altLang="zh-TW" dirty="0"/>
              <a:t>-</a:t>
            </a:r>
            <a:r>
              <a:rPr lang="zh-TW" altLang="en-US" dirty="0"/>
              <a:t>主題故事資訊</a:t>
            </a:r>
            <a:endParaRPr lang="en-US" altLang="zh-TW" dirty="0"/>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49</a:t>
            </a:fld>
            <a:endParaRPr lang="en-US" dirty="0"/>
          </a:p>
        </p:txBody>
      </p:sp>
      <p:cxnSp>
        <p:nvCxnSpPr>
          <p:cNvPr id="7" name="直線單箭頭接點 6"/>
          <p:cNvCxnSpPr>
            <a:endCxn id="17" idx="1"/>
          </p:cNvCxnSpPr>
          <p:nvPr/>
        </p:nvCxnSpPr>
        <p:spPr>
          <a:xfrm flipV="1">
            <a:off x="3750469" y="2758218"/>
            <a:ext cx="1204852" cy="44851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55322" y="4434868"/>
            <a:ext cx="2588479" cy="784830"/>
          </a:xfrm>
          <a:prstGeom prst="rect">
            <a:avLst/>
          </a:prstGeom>
          <a:noFill/>
        </p:spPr>
        <p:txBody>
          <a:bodyPr wrap="square" rtlCol="0">
            <a:spAutoFit/>
          </a:bodyPr>
          <a:lstStyle/>
          <a:p>
            <a:r>
              <a:rPr lang="zh-TW" altLang="en-US" sz="1500" dirty="0"/>
              <a:t>下方的景點</a:t>
            </a:r>
            <a:r>
              <a:rPr lang="en-US" altLang="zh-TW" sz="1500" dirty="0"/>
              <a:t>/</a:t>
            </a:r>
            <a:r>
              <a:rPr lang="zh-TW" altLang="en-US" sz="1500" dirty="0"/>
              <a:t>線</a:t>
            </a:r>
            <a:r>
              <a:rPr lang="en-US" altLang="zh-TW" sz="1500" dirty="0"/>
              <a:t>/</a:t>
            </a:r>
            <a:r>
              <a:rPr lang="zh-TW" altLang="en-US" sz="1500" dirty="0"/>
              <a:t>區列表可供點選，點擊進入該景點</a:t>
            </a:r>
            <a:r>
              <a:rPr lang="en-US" altLang="zh-TW" sz="1500" dirty="0"/>
              <a:t>/</a:t>
            </a:r>
            <a:r>
              <a:rPr lang="zh-TW" altLang="en-US" sz="1500" dirty="0"/>
              <a:t>線</a:t>
            </a:r>
            <a:r>
              <a:rPr lang="en-US" altLang="zh-TW" sz="1500" dirty="0"/>
              <a:t>/</a:t>
            </a:r>
            <a:r>
              <a:rPr lang="zh-TW" altLang="en-US" sz="1500" dirty="0"/>
              <a:t>區的資訊頁面。</a:t>
            </a:r>
            <a:endParaRPr lang="en-US" altLang="zh-TW" sz="1500" dirty="0"/>
          </a:p>
        </p:txBody>
      </p:sp>
      <p:cxnSp>
        <p:nvCxnSpPr>
          <p:cNvPr id="13" name="直線單箭頭接點 12"/>
          <p:cNvCxnSpPr>
            <a:endCxn id="10" idx="1"/>
          </p:cNvCxnSpPr>
          <p:nvPr/>
        </p:nvCxnSpPr>
        <p:spPr>
          <a:xfrm>
            <a:off x="3700463" y="4628430"/>
            <a:ext cx="1254859" cy="18731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4955321" y="2608176"/>
            <a:ext cx="2588479" cy="323165"/>
          </a:xfrm>
          <a:prstGeom prst="rect">
            <a:avLst/>
          </a:prstGeom>
          <a:noFill/>
        </p:spPr>
        <p:txBody>
          <a:bodyPr wrap="square" rtlCol="0">
            <a:spAutoFit/>
          </a:bodyPr>
          <a:lstStyle/>
          <a:p>
            <a:r>
              <a:rPr lang="zh-TW" altLang="en-US" sz="1500" dirty="0"/>
              <a:t>該主題故事的名稱與描述</a:t>
            </a:r>
            <a:endParaRPr lang="en-US" altLang="zh-TW" sz="1500" dirty="0"/>
          </a:p>
        </p:txBody>
      </p:sp>
    </p:spTree>
    <p:extLst>
      <p:ext uri="{BB962C8B-B14F-4D97-AF65-F5344CB8AC3E}">
        <p14:creationId xmlns:p14="http://schemas.microsoft.com/office/powerpoint/2010/main" val="299211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地址查詢</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00" y="1936800"/>
            <a:ext cx="2520000" cy="4480000"/>
          </a:xfrm>
          <a:prstGeom prst="rect">
            <a:avLst/>
          </a:prstGeom>
        </p:spPr>
      </p:pic>
      <p:sp>
        <p:nvSpPr>
          <p:cNvPr id="7" name="文字方塊 6"/>
          <p:cNvSpPr txBox="1"/>
          <p:nvPr/>
        </p:nvSpPr>
        <p:spPr>
          <a:xfrm>
            <a:off x="1636725" y="1274882"/>
            <a:ext cx="6689513" cy="369332"/>
          </a:xfrm>
          <a:prstGeom prst="rect">
            <a:avLst/>
          </a:prstGeom>
          <a:noFill/>
        </p:spPr>
        <p:txBody>
          <a:bodyPr wrap="square" rtlCol="0">
            <a:spAutoFit/>
          </a:bodyPr>
          <a:lstStyle/>
          <a:p>
            <a:pPr marL="342900" indent="-342900">
              <a:buFont typeface="+mj-lt"/>
              <a:buAutoNum type="arabicPeriod" startAt="2"/>
            </a:pPr>
            <a:r>
              <a:rPr lang="zh-TW" altLang="en-US" dirty="0"/>
              <a:t>地址查詢：查詢當前畫面中央地標的真實地址。</a:t>
            </a:r>
            <a:endParaRPr lang="en-US" altLang="zh-TW" dirty="0"/>
          </a:p>
        </p:txBody>
      </p:sp>
      <p:cxnSp>
        <p:nvCxnSpPr>
          <p:cNvPr id="8" name="直線單箭頭接點 7"/>
          <p:cNvCxnSpPr>
            <a:stCxn id="9" idx="3"/>
          </p:cNvCxnSpPr>
          <p:nvPr/>
        </p:nvCxnSpPr>
        <p:spPr>
          <a:xfrm>
            <a:off x="4247804" y="4822639"/>
            <a:ext cx="1579418" cy="45977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748056" y="4613564"/>
            <a:ext cx="499748" cy="41814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02795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2459832" y="1325166"/>
            <a:ext cx="6684169" cy="960834"/>
          </a:xfrm>
        </p:spPr>
        <p:txBody>
          <a:bodyPr/>
          <a:lstStyle/>
          <a:p>
            <a:r>
              <a:rPr lang="zh-TW" altLang="en-US" dirty="0"/>
              <a:t>個人功能 </a:t>
            </a:r>
            <a:r>
              <a:rPr lang="en-US" altLang="zh-TW" dirty="0"/>
              <a:t>–</a:t>
            </a:r>
            <a:r>
              <a:rPr lang="zh-TW" altLang="en-US" dirty="0"/>
              <a:t> 登入</a:t>
            </a: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9831" y="2222319"/>
            <a:ext cx="1888689" cy="3359348"/>
          </a:xfrm>
          <a:prstGeom prst="rect">
            <a:avLst/>
          </a:prstGeom>
        </p:spPr>
      </p:pic>
      <p:sp>
        <p:nvSpPr>
          <p:cNvPr id="7" name="圓角矩形 6"/>
          <p:cNvSpPr/>
          <p:nvPr/>
        </p:nvSpPr>
        <p:spPr>
          <a:xfrm>
            <a:off x="4095206" y="2729866"/>
            <a:ext cx="253315" cy="2611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8" name="直線單箭頭接點 7"/>
          <p:cNvCxnSpPr>
            <a:stCxn id="7" idx="3"/>
            <a:endCxn id="9" idx="1"/>
          </p:cNvCxnSpPr>
          <p:nvPr/>
        </p:nvCxnSpPr>
        <p:spPr>
          <a:xfrm flipV="1">
            <a:off x="4348521" y="2860465"/>
            <a:ext cx="1022321"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5370842" y="2595007"/>
            <a:ext cx="1591662" cy="553998"/>
          </a:xfrm>
          <a:prstGeom prst="rect">
            <a:avLst/>
          </a:prstGeom>
          <a:noFill/>
        </p:spPr>
        <p:txBody>
          <a:bodyPr wrap="square" rtlCol="0">
            <a:spAutoFit/>
          </a:bodyPr>
          <a:lstStyle/>
          <a:p>
            <a:r>
              <a:rPr lang="zh-TW" altLang="en-US" sz="1500" dirty="0"/>
              <a:t>點選按鍵選擇登入進行登入動作</a:t>
            </a:r>
            <a:endParaRPr lang="en-US" altLang="zh-TW" sz="1500" dirty="0"/>
          </a:p>
        </p:txBody>
      </p:sp>
      <p:pic>
        <p:nvPicPr>
          <p:cNvPr id="20" name="圖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126" y="3332662"/>
            <a:ext cx="1264433" cy="2249005"/>
          </a:xfrm>
          <a:prstGeom prst="rect">
            <a:avLst/>
          </a:prstGeom>
        </p:spPr>
      </p:pic>
      <p:sp>
        <p:nvSpPr>
          <p:cNvPr id="21" name="圓角矩形 20"/>
          <p:cNvSpPr/>
          <p:nvPr/>
        </p:nvSpPr>
        <p:spPr>
          <a:xfrm>
            <a:off x="5672848" y="3706359"/>
            <a:ext cx="988550" cy="6517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25" name="直線單箭頭接點 24"/>
          <p:cNvCxnSpPr>
            <a:stCxn id="21" idx="3"/>
            <a:endCxn id="26" idx="1"/>
          </p:cNvCxnSpPr>
          <p:nvPr/>
        </p:nvCxnSpPr>
        <p:spPr>
          <a:xfrm flipV="1">
            <a:off x="6661398" y="4032227"/>
            <a:ext cx="40761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7069012" y="3766769"/>
            <a:ext cx="1611257" cy="553998"/>
          </a:xfrm>
          <a:prstGeom prst="rect">
            <a:avLst/>
          </a:prstGeom>
          <a:noFill/>
        </p:spPr>
        <p:txBody>
          <a:bodyPr wrap="square" rtlCol="0">
            <a:spAutoFit/>
          </a:bodyPr>
          <a:lstStyle/>
          <a:p>
            <a:r>
              <a:rPr lang="zh-TW" altLang="en-US" sz="1500" dirty="0"/>
              <a:t>填寫帳號密碼即可使用個人功能。</a:t>
            </a:r>
            <a:endParaRPr lang="en-US" altLang="zh-TW" sz="1500" dirty="0"/>
          </a:p>
        </p:txBody>
      </p:sp>
      <p:cxnSp>
        <p:nvCxnSpPr>
          <p:cNvPr id="31" name="直線單箭頭接點 30"/>
          <p:cNvCxnSpPr>
            <a:stCxn id="9" idx="2"/>
            <a:endCxn id="21" idx="0"/>
          </p:cNvCxnSpPr>
          <p:nvPr/>
        </p:nvCxnSpPr>
        <p:spPr>
          <a:xfrm>
            <a:off x="6166673" y="3125923"/>
            <a:ext cx="451" cy="58043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95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000" y="2310841"/>
            <a:ext cx="1888688" cy="3359348"/>
          </a:xfrm>
          <a:prstGeom prst="rect">
            <a:avLst/>
          </a:prstGeom>
        </p:spPr>
      </p:pic>
      <p:sp>
        <p:nvSpPr>
          <p:cNvPr id="2" name="標題 1"/>
          <p:cNvSpPr>
            <a:spLocks noGrp="1"/>
          </p:cNvSpPr>
          <p:nvPr>
            <p:ph type="title"/>
          </p:nvPr>
        </p:nvSpPr>
        <p:spPr/>
        <p:txBody>
          <a:bodyPr/>
          <a:lstStyle/>
          <a:p>
            <a:r>
              <a:rPr lang="zh-TW" altLang="en-US" dirty="0"/>
              <a:t>個人功能 </a:t>
            </a:r>
            <a:r>
              <a:rPr lang="en-US" altLang="zh-TW" dirty="0"/>
              <a:t>–</a:t>
            </a:r>
            <a:r>
              <a:rPr lang="zh-TW" altLang="en-US" dirty="0"/>
              <a:t> 我的最愛</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6" name="圓角矩形 5"/>
          <p:cNvSpPr/>
          <p:nvPr/>
        </p:nvSpPr>
        <p:spPr>
          <a:xfrm>
            <a:off x="2308861" y="4164806"/>
            <a:ext cx="1991677" cy="150538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8" idx="1"/>
          </p:cNvCxnSpPr>
          <p:nvPr/>
        </p:nvCxnSpPr>
        <p:spPr>
          <a:xfrm flipV="1">
            <a:off x="4300538" y="4917497"/>
            <a:ext cx="105749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358032" y="4536622"/>
            <a:ext cx="2883633" cy="784830"/>
          </a:xfrm>
          <a:prstGeom prst="rect">
            <a:avLst/>
          </a:prstGeom>
          <a:noFill/>
        </p:spPr>
        <p:txBody>
          <a:bodyPr wrap="square" rtlCol="0">
            <a:spAutoFit/>
          </a:bodyPr>
          <a:lstStyle/>
          <a:p>
            <a:r>
              <a:rPr lang="zh-TW" altLang="en-US" sz="1500" dirty="0"/>
              <a:t>左方選單顯示出我的最愛中的景點列表。點擊即可進入移動到景點位置並操作景點功能。</a:t>
            </a:r>
            <a:endParaRPr lang="en-US" altLang="zh-TW" sz="1500" dirty="0"/>
          </a:p>
        </p:txBody>
      </p:sp>
    </p:spTree>
    <p:extLst>
      <p:ext uri="{BB962C8B-B14F-4D97-AF65-F5344CB8AC3E}">
        <p14:creationId xmlns:p14="http://schemas.microsoft.com/office/powerpoint/2010/main" val="2435233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696" y="2286000"/>
            <a:ext cx="1888688" cy="3359347"/>
          </a:xfrm>
          <a:prstGeom prst="rect">
            <a:avLst/>
          </a:prstGeom>
        </p:spPr>
      </p:pic>
      <p:sp>
        <p:nvSpPr>
          <p:cNvPr id="2" name="標題 1"/>
          <p:cNvSpPr>
            <a:spLocks noGrp="1"/>
          </p:cNvSpPr>
          <p:nvPr>
            <p:ph type="title"/>
          </p:nvPr>
        </p:nvSpPr>
        <p:spPr/>
        <p:txBody>
          <a:bodyPr/>
          <a:lstStyle/>
          <a:p>
            <a:r>
              <a:rPr lang="zh-TW" altLang="en-US" dirty="0"/>
              <a:t>個人功能 </a:t>
            </a:r>
            <a:r>
              <a:rPr lang="en-US" altLang="zh-TW" dirty="0"/>
              <a:t>–</a:t>
            </a:r>
            <a:r>
              <a:rPr lang="zh-TW" altLang="en-US" dirty="0"/>
              <a:t> 我的內容</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52</a:t>
            </a:fld>
            <a:endParaRPr lang="en-US" dirty="0"/>
          </a:p>
        </p:txBody>
      </p:sp>
      <p:sp>
        <p:nvSpPr>
          <p:cNvPr id="6" name="圓角矩形 5"/>
          <p:cNvSpPr/>
          <p:nvPr/>
        </p:nvSpPr>
        <p:spPr>
          <a:xfrm>
            <a:off x="1518558" y="4164806"/>
            <a:ext cx="1991677" cy="150538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8" idx="1"/>
          </p:cNvCxnSpPr>
          <p:nvPr/>
        </p:nvCxnSpPr>
        <p:spPr>
          <a:xfrm flipV="1">
            <a:off x="3510235" y="4917497"/>
            <a:ext cx="767327"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4277562" y="4421206"/>
            <a:ext cx="1499968" cy="1246495"/>
          </a:xfrm>
          <a:prstGeom prst="rect">
            <a:avLst/>
          </a:prstGeom>
          <a:noFill/>
        </p:spPr>
        <p:txBody>
          <a:bodyPr wrap="square" rtlCol="0">
            <a:spAutoFit/>
          </a:bodyPr>
          <a:lstStyle/>
          <a:p>
            <a:r>
              <a:rPr lang="zh-TW" altLang="en-US" sz="1500" dirty="0"/>
              <a:t>登入成功後，選擇</a:t>
            </a:r>
            <a:r>
              <a:rPr lang="en-US" altLang="zh-TW" sz="1500" dirty="0"/>
              <a:t>“</a:t>
            </a:r>
            <a:r>
              <a:rPr lang="zh-TW" altLang="en-US" sz="1500" dirty="0"/>
              <a:t>我的</a:t>
            </a:r>
            <a:r>
              <a:rPr lang="en-US" altLang="zh-TW" sz="1500" dirty="0"/>
              <a:t>”</a:t>
            </a:r>
            <a:r>
              <a:rPr lang="zh-TW" altLang="en-US" sz="1500" dirty="0"/>
              <a:t>，進行觀看個人景點</a:t>
            </a:r>
            <a:r>
              <a:rPr lang="en-US" altLang="zh-TW" sz="1500" dirty="0"/>
              <a:t>/</a:t>
            </a:r>
            <a:r>
              <a:rPr lang="zh-TW" altLang="en-US" sz="1500" dirty="0"/>
              <a:t>線</a:t>
            </a:r>
            <a:r>
              <a:rPr lang="en-US" altLang="zh-TW" sz="1500" dirty="0"/>
              <a:t>/</a:t>
            </a:r>
            <a:r>
              <a:rPr lang="zh-TW" altLang="en-US" sz="1500" dirty="0"/>
              <a:t>區</a:t>
            </a:r>
            <a:r>
              <a:rPr lang="en-US" altLang="zh-TW" sz="1500" dirty="0"/>
              <a:t>/</a:t>
            </a:r>
            <a:r>
              <a:rPr lang="zh-TW" altLang="en-US" sz="1500" dirty="0"/>
              <a:t>主題故事</a:t>
            </a:r>
            <a:endParaRPr lang="en-US" altLang="zh-TW" sz="15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8539" y="2286000"/>
            <a:ext cx="1888688" cy="3359347"/>
          </a:xfrm>
          <a:prstGeom prst="rect">
            <a:avLst/>
          </a:prstGeom>
        </p:spPr>
      </p:pic>
      <p:sp>
        <p:nvSpPr>
          <p:cNvPr id="10" name="圓角矩形 9"/>
          <p:cNvSpPr/>
          <p:nvPr/>
        </p:nvSpPr>
        <p:spPr>
          <a:xfrm>
            <a:off x="3191743" y="3907289"/>
            <a:ext cx="291567" cy="25751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5" name="直線單箭頭接點 14"/>
          <p:cNvCxnSpPr>
            <a:stCxn id="10" idx="3"/>
            <a:endCxn id="16" idx="1"/>
          </p:cNvCxnSpPr>
          <p:nvPr/>
        </p:nvCxnSpPr>
        <p:spPr>
          <a:xfrm flipV="1">
            <a:off x="3483310" y="3788455"/>
            <a:ext cx="794252" cy="24759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277562" y="3407581"/>
            <a:ext cx="1499968" cy="784830"/>
          </a:xfrm>
          <a:prstGeom prst="rect">
            <a:avLst/>
          </a:prstGeom>
          <a:noFill/>
        </p:spPr>
        <p:txBody>
          <a:bodyPr wrap="square" rtlCol="0">
            <a:spAutoFit/>
          </a:bodyPr>
          <a:lstStyle/>
          <a:p>
            <a:r>
              <a:rPr lang="zh-TW" altLang="en-US" sz="1500" dirty="0"/>
              <a:t>點擊放大鏡可以進搜尋，找出自己的內容。</a:t>
            </a:r>
            <a:endParaRPr lang="en-US" altLang="zh-TW" sz="1500" dirty="0"/>
          </a:p>
        </p:txBody>
      </p:sp>
      <p:cxnSp>
        <p:nvCxnSpPr>
          <p:cNvPr id="19" name="直線單箭頭接點 18"/>
          <p:cNvCxnSpPr>
            <a:stCxn id="16" idx="3"/>
            <a:endCxn id="4" idx="1"/>
          </p:cNvCxnSpPr>
          <p:nvPr/>
        </p:nvCxnSpPr>
        <p:spPr>
          <a:xfrm>
            <a:off x="5777529" y="3788455"/>
            <a:ext cx="961010" cy="17721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478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圖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0005" y="2286000"/>
            <a:ext cx="1888689" cy="3359348"/>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5393" y="2286000"/>
            <a:ext cx="1888689" cy="3359348"/>
          </a:xfrm>
          <a:prstGeom prst="rect">
            <a:avLst/>
          </a:prstGeom>
        </p:spPr>
      </p:pic>
      <p:sp>
        <p:nvSpPr>
          <p:cNvPr id="2" name="標題 1"/>
          <p:cNvSpPr>
            <a:spLocks noGrp="1"/>
          </p:cNvSpPr>
          <p:nvPr>
            <p:ph type="title"/>
          </p:nvPr>
        </p:nvSpPr>
        <p:spPr/>
        <p:txBody>
          <a:bodyPr/>
          <a:lstStyle/>
          <a:p>
            <a:r>
              <a:rPr lang="zh-TW" altLang="en-US" dirty="0"/>
              <a:t>個人功能 </a:t>
            </a:r>
            <a:r>
              <a:rPr lang="en-US" altLang="zh-TW" dirty="0"/>
              <a:t>–</a:t>
            </a:r>
            <a:r>
              <a:rPr lang="zh-TW" altLang="en-US" dirty="0"/>
              <a:t> 群組內容</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6" name="圓角矩形 5"/>
          <p:cNvSpPr/>
          <p:nvPr/>
        </p:nvSpPr>
        <p:spPr>
          <a:xfrm>
            <a:off x="1545387" y="4164807"/>
            <a:ext cx="1991677" cy="150538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8" idx="1"/>
          </p:cNvCxnSpPr>
          <p:nvPr/>
        </p:nvCxnSpPr>
        <p:spPr>
          <a:xfrm flipV="1">
            <a:off x="3537064" y="4913006"/>
            <a:ext cx="504932" cy="449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4041996" y="4416715"/>
            <a:ext cx="1499968" cy="1246495"/>
          </a:xfrm>
          <a:prstGeom prst="rect">
            <a:avLst/>
          </a:prstGeom>
          <a:noFill/>
        </p:spPr>
        <p:txBody>
          <a:bodyPr wrap="square" rtlCol="0">
            <a:spAutoFit/>
          </a:bodyPr>
          <a:lstStyle/>
          <a:p>
            <a:r>
              <a:rPr lang="zh-TW" altLang="en-US" sz="1500" dirty="0"/>
              <a:t>登入成功後，選擇</a:t>
            </a:r>
            <a:r>
              <a:rPr lang="en-US" altLang="zh-TW" sz="1500" dirty="0"/>
              <a:t>“</a:t>
            </a:r>
            <a:r>
              <a:rPr lang="zh-TW" altLang="en-US" sz="1500" dirty="0"/>
              <a:t>群組</a:t>
            </a:r>
            <a:r>
              <a:rPr lang="en-US" altLang="zh-TW" sz="1500" dirty="0"/>
              <a:t>”</a:t>
            </a:r>
            <a:r>
              <a:rPr lang="zh-TW" altLang="en-US" sz="1500" dirty="0"/>
              <a:t>，進行觀看群組景點</a:t>
            </a:r>
            <a:r>
              <a:rPr lang="en-US" altLang="zh-TW" sz="1500" dirty="0"/>
              <a:t>/</a:t>
            </a:r>
            <a:r>
              <a:rPr lang="zh-TW" altLang="en-US" sz="1500" dirty="0"/>
              <a:t>線</a:t>
            </a:r>
            <a:r>
              <a:rPr lang="en-US" altLang="zh-TW" sz="1500" dirty="0"/>
              <a:t>/</a:t>
            </a:r>
            <a:r>
              <a:rPr lang="zh-TW" altLang="en-US" sz="1500" dirty="0"/>
              <a:t>區</a:t>
            </a:r>
            <a:r>
              <a:rPr lang="en-US" altLang="zh-TW" sz="1500" dirty="0"/>
              <a:t>/</a:t>
            </a:r>
            <a:r>
              <a:rPr lang="zh-TW" altLang="en-US" sz="1500" dirty="0"/>
              <a:t>主題故事</a:t>
            </a:r>
            <a:endParaRPr lang="en-US" altLang="zh-TW" sz="1500" dirty="0"/>
          </a:p>
        </p:txBody>
      </p:sp>
      <p:sp>
        <p:nvSpPr>
          <p:cNvPr id="10" name="圓角矩形 9"/>
          <p:cNvSpPr/>
          <p:nvPr/>
        </p:nvSpPr>
        <p:spPr>
          <a:xfrm>
            <a:off x="3034658" y="3905720"/>
            <a:ext cx="291567" cy="25751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5" name="直線單箭頭接點 14"/>
          <p:cNvCxnSpPr>
            <a:stCxn id="10" idx="3"/>
            <a:endCxn id="16" idx="1"/>
          </p:cNvCxnSpPr>
          <p:nvPr/>
        </p:nvCxnSpPr>
        <p:spPr>
          <a:xfrm flipV="1">
            <a:off x="3326225" y="4008352"/>
            <a:ext cx="689280" cy="2612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015505" y="3742894"/>
            <a:ext cx="1499968" cy="784830"/>
          </a:xfrm>
          <a:prstGeom prst="rect">
            <a:avLst/>
          </a:prstGeom>
          <a:noFill/>
        </p:spPr>
        <p:txBody>
          <a:bodyPr wrap="square" rtlCol="0">
            <a:spAutoFit/>
          </a:bodyPr>
          <a:lstStyle/>
          <a:p>
            <a:r>
              <a:rPr lang="zh-TW" altLang="en-US" sz="1500" dirty="0"/>
              <a:t>點擊列表，進行選擇群組列表。</a:t>
            </a:r>
            <a:endParaRPr lang="en-US" altLang="zh-TW" sz="1500" dirty="0"/>
          </a:p>
        </p:txBody>
      </p:sp>
      <p:cxnSp>
        <p:nvCxnSpPr>
          <p:cNvPr id="19" name="直線單箭頭接點 18"/>
          <p:cNvCxnSpPr>
            <a:stCxn id="16" idx="3"/>
            <a:endCxn id="38" idx="1"/>
          </p:cNvCxnSpPr>
          <p:nvPr/>
        </p:nvCxnSpPr>
        <p:spPr>
          <a:xfrm flipV="1">
            <a:off x="5515473" y="3965674"/>
            <a:ext cx="634532" cy="4267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235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6387" y="2310842"/>
            <a:ext cx="1888689" cy="3359348"/>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9316" y="2310842"/>
            <a:ext cx="1888689" cy="3359348"/>
          </a:xfrm>
          <a:prstGeom prst="rect">
            <a:avLst/>
          </a:prstGeom>
        </p:spPr>
      </p:pic>
      <p:sp>
        <p:nvSpPr>
          <p:cNvPr id="6" name="標題 5"/>
          <p:cNvSpPr>
            <a:spLocks noGrp="1"/>
          </p:cNvSpPr>
          <p:nvPr>
            <p:ph type="title"/>
          </p:nvPr>
        </p:nvSpPr>
        <p:spPr/>
        <p:txBody>
          <a:bodyPr/>
          <a:lstStyle/>
          <a:p>
            <a:r>
              <a:rPr lang="zh-TW" altLang="en-US" dirty="0"/>
              <a:t>個人功能 </a:t>
            </a:r>
            <a:r>
              <a:rPr lang="en-US" altLang="zh-TW" dirty="0"/>
              <a:t>–</a:t>
            </a:r>
            <a:r>
              <a:rPr lang="zh-TW" altLang="en-US" dirty="0"/>
              <a:t> 群組內容</a:t>
            </a:r>
          </a:p>
        </p:txBody>
      </p:sp>
      <p:sp>
        <p:nvSpPr>
          <p:cNvPr id="7" name="圓角矩形 6"/>
          <p:cNvSpPr/>
          <p:nvPr/>
        </p:nvSpPr>
        <p:spPr>
          <a:xfrm>
            <a:off x="3102429" y="3913959"/>
            <a:ext cx="317070" cy="30263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1" name="直線單箭頭接點 10"/>
          <p:cNvCxnSpPr>
            <a:stCxn id="7" idx="3"/>
            <a:endCxn id="12" idx="1"/>
          </p:cNvCxnSpPr>
          <p:nvPr/>
        </p:nvCxnSpPr>
        <p:spPr>
          <a:xfrm>
            <a:off x="3419499" y="4065278"/>
            <a:ext cx="72696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4146465" y="3684404"/>
            <a:ext cx="1499968" cy="784830"/>
          </a:xfrm>
          <a:prstGeom prst="rect">
            <a:avLst/>
          </a:prstGeom>
          <a:noFill/>
        </p:spPr>
        <p:txBody>
          <a:bodyPr wrap="square" rtlCol="0">
            <a:spAutoFit/>
          </a:bodyPr>
          <a:lstStyle/>
          <a:p>
            <a:r>
              <a:rPr lang="zh-TW" altLang="en-US" sz="1500" dirty="0"/>
              <a:t>點擊放大鏡可以進搜尋，找出群組的內容。</a:t>
            </a:r>
            <a:endParaRPr lang="en-US" altLang="zh-TW" sz="1500" dirty="0"/>
          </a:p>
        </p:txBody>
      </p:sp>
      <p:cxnSp>
        <p:nvCxnSpPr>
          <p:cNvPr id="13" name="直線單箭頭接點 12"/>
          <p:cNvCxnSpPr>
            <a:stCxn id="12" idx="3"/>
            <a:endCxn id="4" idx="1"/>
          </p:cNvCxnSpPr>
          <p:nvPr/>
        </p:nvCxnSpPr>
        <p:spPr>
          <a:xfrm flipV="1">
            <a:off x="5646433" y="3990517"/>
            <a:ext cx="829955" cy="747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922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7999" y="2310842"/>
            <a:ext cx="1888688" cy="3359347"/>
          </a:xfrm>
          <a:prstGeom prst="rect">
            <a:avLst/>
          </a:prstGeom>
        </p:spPr>
      </p:pic>
      <p:sp>
        <p:nvSpPr>
          <p:cNvPr id="2" name="標題 1"/>
          <p:cNvSpPr>
            <a:spLocks noGrp="1"/>
          </p:cNvSpPr>
          <p:nvPr>
            <p:ph type="title"/>
          </p:nvPr>
        </p:nvSpPr>
        <p:spPr/>
        <p:txBody>
          <a:bodyPr/>
          <a:lstStyle/>
          <a:p>
            <a:r>
              <a:rPr lang="zh-TW" altLang="en-US" dirty="0"/>
              <a:t>進階設定</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55</a:t>
            </a:fld>
            <a:endParaRPr lang="en-US" dirty="0"/>
          </a:p>
        </p:txBody>
      </p:sp>
      <p:sp>
        <p:nvSpPr>
          <p:cNvPr id="6" name="圓角矩形 5"/>
          <p:cNvSpPr/>
          <p:nvPr/>
        </p:nvSpPr>
        <p:spPr>
          <a:xfrm>
            <a:off x="2306504" y="2881992"/>
            <a:ext cx="1991677" cy="108421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7" name="直線單箭頭接點 6"/>
          <p:cNvCxnSpPr>
            <a:stCxn id="6" idx="3"/>
            <a:endCxn id="8" idx="1"/>
          </p:cNvCxnSpPr>
          <p:nvPr/>
        </p:nvCxnSpPr>
        <p:spPr>
          <a:xfrm>
            <a:off x="4298180" y="3424101"/>
            <a:ext cx="93330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231486" y="2939353"/>
            <a:ext cx="2883633" cy="1200329"/>
          </a:xfrm>
          <a:prstGeom prst="rect">
            <a:avLst/>
          </a:prstGeom>
          <a:noFill/>
        </p:spPr>
        <p:txBody>
          <a:bodyPr wrap="square" rtlCol="0">
            <a:spAutoFit/>
          </a:bodyPr>
          <a:lstStyle/>
          <a:p>
            <a:r>
              <a:rPr lang="zh-TW" altLang="en-US" sz="1500" dirty="0"/>
              <a:t>由上往下依序是</a:t>
            </a:r>
            <a:r>
              <a:rPr lang="zh-TW" altLang="en-US" sz="1500" dirty="0">
                <a:solidFill>
                  <a:schemeClr val="accent1">
                    <a:lumMod val="60000"/>
                    <a:lumOff val="40000"/>
                  </a:schemeClr>
                </a:solidFill>
              </a:rPr>
              <a:t>地址查詢</a:t>
            </a:r>
            <a:r>
              <a:rPr lang="zh-TW" altLang="en-US" sz="1500" dirty="0"/>
              <a:t>、</a:t>
            </a:r>
            <a:r>
              <a:rPr lang="zh-TW" altLang="en-US" sz="1500" dirty="0">
                <a:solidFill>
                  <a:schemeClr val="accent1">
                    <a:lumMod val="60000"/>
                    <a:lumOff val="40000"/>
                  </a:schemeClr>
                </a:solidFill>
              </a:rPr>
              <a:t>搜尋範圍</a:t>
            </a:r>
            <a:r>
              <a:rPr lang="zh-TW" altLang="en-US" sz="1500" dirty="0"/>
              <a:t>、</a:t>
            </a:r>
            <a:r>
              <a:rPr lang="zh-TW" altLang="en-US" sz="1500" dirty="0">
                <a:solidFill>
                  <a:schemeClr val="accent1">
                    <a:lumMod val="60000"/>
                    <a:lumOff val="40000"/>
                  </a:schemeClr>
                </a:solidFill>
              </a:rPr>
              <a:t>動態搜尋</a:t>
            </a:r>
            <a:r>
              <a:rPr lang="zh-TW" altLang="en-US" sz="1500" dirty="0"/>
              <a:t>、</a:t>
            </a:r>
            <a:r>
              <a:rPr lang="zh-TW" altLang="en-US" sz="1500" dirty="0">
                <a:solidFill>
                  <a:schemeClr val="accent1">
                    <a:lumMod val="60000"/>
                    <a:lumOff val="40000"/>
                  </a:schemeClr>
                </a:solidFill>
              </a:rPr>
              <a:t>搜尋設定</a:t>
            </a:r>
            <a:r>
              <a:rPr lang="zh-TW" altLang="en-US" sz="1500" dirty="0"/>
              <a:t>、</a:t>
            </a:r>
            <a:r>
              <a:rPr lang="zh-TW" altLang="en-US" sz="1500" dirty="0">
                <a:solidFill>
                  <a:schemeClr val="accent1">
                    <a:lumMod val="60000"/>
                    <a:lumOff val="40000"/>
                  </a:schemeClr>
                </a:solidFill>
              </a:rPr>
              <a:t>設定框提示</a:t>
            </a:r>
            <a:r>
              <a:rPr lang="zh-TW" altLang="en-US" sz="1500" dirty="0"/>
              <a:t>等多項功能設定。</a:t>
            </a:r>
          </a:p>
          <a:p>
            <a:pPr lvl="1"/>
            <a:r>
              <a:rPr lang="zh-TW" altLang="en-US" sz="1350" dirty="0"/>
              <a:t>搜尋設定：設定搜尋範圍和數量。</a:t>
            </a:r>
            <a:endParaRPr lang="en-US" altLang="zh-TW" sz="1350" dirty="0"/>
          </a:p>
        </p:txBody>
      </p:sp>
    </p:spTree>
    <p:extLst>
      <p:ext uri="{BB962C8B-B14F-4D97-AF65-F5344CB8AC3E}">
        <p14:creationId xmlns:p14="http://schemas.microsoft.com/office/powerpoint/2010/main" val="399053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主畫面配置 </a:t>
            </a:r>
            <a:r>
              <a:rPr lang="en-US" altLang="zh-TW" dirty="0"/>
              <a:t>- </a:t>
            </a:r>
            <a:r>
              <a:rPr lang="zh-TW" altLang="en-US" dirty="0"/>
              <a:t>搜尋範圍</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00" y="1936800"/>
            <a:ext cx="2520000" cy="4480000"/>
          </a:xfrm>
          <a:prstGeom prst="rect">
            <a:avLst/>
          </a:prstGeom>
        </p:spPr>
      </p:pic>
      <p:cxnSp>
        <p:nvCxnSpPr>
          <p:cNvPr id="7" name="直線單箭頭接點 6"/>
          <p:cNvCxnSpPr/>
          <p:nvPr/>
        </p:nvCxnSpPr>
        <p:spPr>
          <a:xfrm flipV="1">
            <a:off x="3731444" y="4572420"/>
            <a:ext cx="1820632" cy="78094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3731444" y="4912691"/>
            <a:ext cx="466759" cy="44067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636725" y="1274882"/>
            <a:ext cx="6689513" cy="369332"/>
          </a:xfrm>
          <a:prstGeom prst="rect">
            <a:avLst/>
          </a:prstGeom>
          <a:noFill/>
        </p:spPr>
        <p:txBody>
          <a:bodyPr wrap="square" rtlCol="0">
            <a:spAutoFit/>
          </a:bodyPr>
          <a:lstStyle/>
          <a:p>
            <a:pPr marL="342900" indent="-342900">
              <a:buFont typeface="+mj-lt"/>
              <a:buAutoNum type="arabicPeriod" startAt="3"/>
            </a:pPr>
            <a:r>
              <a:rPr lang="zh-TW" altLang="en-US" dirty="0"/>
              <a:t>搜尋範圍：顯示當前可搜尋資料的範圍。</a:t>
            </a:r>
            <a:endParaRPr lang="en-US" altLang="zh-TW" dirty="0"/>
          </a:p>
        </p:txBody>
      </p:sp>
    </p:spTree>
    <p:extLst>
      <p:ext uri="{BB962C8B-B14F-4D97-AF65-F5344CB8AC3E}">
        <p14:creationId xmlns:p14="http://schemas.microsoft.com/office/powerpoint/2010/main" val="149884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附近搜尋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0"/>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6" name="圓角矩形 5"/>
          <p:cNvSpPr/>
          <p:nvPr/>
        </p:nvSpPr>
        <p:spPr>
          <a:xfrm>
            <a:off x="2880000" y="2307488"/>
            <a:ext cx="1191465" cy="203175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4879571" y="2607589"/>
            <a:ext cx="3808071" cy="3970318"/>
          </a:xfrm>
          <a:prstGeom prst="rect">
            <a:avLst/>
          </a:prstGeom>
          <a:noFill/>
        </p:spPr>
        <p:txBody>
          <a:bodyPr wrap="square" rtlCol="0">
            <a:spAutoFit/>
          </a:bodyPr>
          <a:lstStyle/>
          <a:p>
            <a:r>
              <a:rPr lang="zh-TW" altLang="en-US" dirty="0"/>
              <a:t>由上往下依序是</a:t>
            </a:r>
            <a:r>
              <a:rPr lang="zh-TW" altLang="en-US" dirty="0">
                <a:solidFill>
                  <a:schemeClr val="accent1">
                    <a:lumMod val="60000"/>
                    <a:lumOff val="40000"/>
                  </a:schemeClr>
                </a:solidFill>
              </a:rPr>
              <a:t>附近景點</a:t>
            </a:r>
            <a:r>
              <a:rPr lang="zh-TW" altLang="en-US" dirty="0"/>
              <a:t>、</a:t>
            </a:r>
            <a:r>
              <a:rPr lang="zh-TW" altLang="en-US" dirty="0">
                <a:solidFill>
                  <a:schemeClr val="accent1">
                    <a:lumMod val="60000"/>
                    <a:lumOff val="40000"/>
                  </a:schemeClr>
                </a:solidFill>
              </a:rPr>
              <a:t>附近景線</a:t>
            </a:r>
            <a:r>
              <a:rPr lang="zh-TW" altLang="en-US" dirty="0"/>
              <a:t>、</a:t>
            </a:r>
            <a:r>
              <a:rPr lang="zh-TW" altLang="en-US" dirty="0">
                <a:solidFill>
                  <a:schemeClr val="accent1">
                    <a:lumMod val="60000"/>
                    <a:lumOff val="40000"/>
                  </a:schemeClr>
                </a:solidFill>
              </a:rPr>
              <a:t>附近景區、附近主題故事</a:t>
            </a:r>
            <a:r>
              <a:rPr lang="zh-TW" altLang="en-US" dirty="0"/>
              <a:t>、</a:t>
            </a:r>
            <a:r>
              <a:rPr lang="zh-TW" altLang="en-US" dirty="0">
                <a:solidFill>
                  <a:schemeClr val="accent1">
                    <a:lumMod val="60000"/>
                    <a:lumOff val="40000"/>
                  </a:schemeClr>
                </a:solidFill>
              </a:rPr>
              <a:t>我的最愛</a:t>
            </a:r>
            <a:r>
              <a:rPr lang="zh-TW" altLang="en-US" dirty="0"/>
              <a:t>等五個功能按鈕。</a:t>
            </a:r>
          </a:p>
          <a:p>
            <a:pPr marL="342900" indent="-342900">
              <a:buFont typeface="+mj-lt"/>
              <a:buAutoNum type="arabicPeriod"/>
            </a:pPr>
            <a:r>
              <a:rPr lang="zh-TW" altLang="en-US" dirty="0"/>
              <a:t>附近景點：搜尋附近的個別景點。</a:t>
            </a:r>
            <a:endParaRPr lang="en-US" altLang="zh-TW" dirty="0"/>
          </a:p>
          <a:p>
            <a:pPr marL="342900" indent="-342900">
              <a:buFont typeface="+mj-lt"/>
              <a:buAutoNum type="arabicPeriod"/>
            </a:pPr>
            <a:r>
              <a:rPr lang="zh-TW" altLang="en-US" dirty="0"/>
              <a:t>附近景線：搜尋附近已規劃好的景點路線。</a:t>
            </a:r>
            <a:endParaRPr lang="en-US" altLang="zh-TW" dirty="0"/>
          </a:p>
          <a:p>
            <a:pPr marL="342900" indent="-342900">
              <a:buFont typeface="+mj-lt"/>
              <a:buAutoNum type="arabicPeriod"/>
            </a:pPr>
            <a:r>
              <a:rPr lang="zh-TW" altLang="en-US" dirty="0"/>
              <a:t>附近景區：搜尋附近由複數個景點形成的景點區域。</a:t>
            </a:r>
            <a:r>
              <a:rPr lang="en-US" altLang="zh-TW" dirty="0"/>
              <a:t>(</a:t>
            </a:r>
            <a:r>
              <a:rPr lang="zh-TW" altLang="en-US" dirty="0"/>
              <a:t>類同景線，但無規劃路線</a:t>
            </a:r>
            <a:r>
              <a:rPr lang="en-US" altLang="zh-TW" dirty="0"/>
              <a:t>)</a:t>
            </a:r>
          </a:p>
          <a:p>
            <a:pPr marL="342900" indent="-342900">
              <a:buFont typeface="+mj-lt"/>
              <a:buAutoNum type="arabicPeriod"/>
            </a:pPr>
            <a:r>
              <a:rPr lang="zh-TW" altLang="en-US" dirty="0"/>
              <a:t>附近主題故事：搜尋附近由多個相同背景故事景點形成的主題故事。</a:t>
            </a:r>
            <a:endParaRPr lang="en-US" altLang="zh-TW" dirty="0"/>
          </a:p>
          <a:p>
            <a:pPr marL="342900" indent="-342900">
              <a:buFont typeface="+mj-lt"/>
              <a:buAutoNum type="arabicPeriod"/>
            </a:pPr>
            <a:r>
              <a:rPr lang="zh-TW" altLang="en-US" dirty="0"/>
              <a:t>我的最愛：開啟我的最愛列表</a:t>
            </a:r>
            <a:endParaRPr lang="en-US" altLang="zh-TW" dirty="0"/>
          </a:p>
          <a:p>
            <a:endParaRPr lang="en-US" altLang="zh-TW" dirty="0"/>
          </a:p>
        </p:txBody>
      </p:sp>
      <p:cxnSp>
        <p:nvCxnSpPr>
          <p:cNvPr id="8" name="直線單箭頭接點 7"/>
          <p:cNvCxnSpPr/>
          <p:nvPr/>
        </p:nvCxnSpPr>
        <p:spPr>
          <a:xfrm>
            <a:off x="4071465" y="2693324"/>
            <a:ext cx="808106" cy="1246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37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999"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圓角矩形 5"/>
          <p:cNvSpPr/>
          <p:nvPr/>
        </p:nvSpPr>
        <p:spPr>
          <a:xfrm>
            <a:off x="1554480" y="1983129"/>
            <a:ext cx="1845425" cy="435979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4975065" y="2454143"/>
            <a:ext cx="3844844" cy="1754326"/>
          </a:xfrm>
          <a:prstGeom prst="rect">
            <a:avLst/>
          </a:prstGeom>
          <a:noFill/>
        </p:spPr>
        <p:txBody>
          <a:bodyPr wrap="square" rtlCol="0">
            <a:spAutoFit/>
          </a:bodyPr>
          <a:lstStyle/>
          <a:p>
            <a:r>
              <a:rPr lang="zh-TW" altLang="en-US" dirty="0"/>
              <a:t>搜尋完畢會顯示已獲得的景點列表。</a:t>
            </a:r>
            <a:endParaRPr lang="en-US" altLang="zh-TW" dirty="0"/>
          </a:p>
          <a:p>
            <a:r>
              <a:rPr lang="zh-TW" altLang="en-US" dirty="0"/>
              <a:t>左方圖案：為此景點被標定為玩家景點或是專家景點或者導覽員景點。</a:t>
            </a:r>
            <a:endParaRPr lang="en-US" altLang="zh-TW" dirty="0"/>
          </a:p>
          <a:p>
            <a:r>
              <a:rPr lang="zh-TW" altLang="en-US" dirty="0"/>
              <a:t>右方圖案：會提示此景點內含的資料檔案，包含了</a:t>
            </a:r>
            <a:r>
              <a:rPr lang="zh-TW" altLang="en-US" dirty="0">
                <a:solidFill>
                  <a:schemeClr val="accent1">
                    <a:lumMod val="60000"/>
                    <a:lumOff val="40000"/>
                  </a:schemeClr>
                </a:solidFill>
              </a:rPr>
              <a:t>相片</a:t>
            </a:r>
            <a:r>
              <a:rPr lang="zh-TW" altLang="en-US" dirty="0"/>
              <a:t>、</a:t>
            </a:r>
            <a:r>
              <a:rPr lang="zh-TW" altLang="en-US" dirty="0">
                <a:solidFill>
                  <a:schemeClr val="accent1">
                    <a:lumMod val="60000"/>
                    <a:lumOff val="40000"/>
                  </a:schemeClr>
                </a:solidFill>
              </a:rPr>
              <a:t>聲音</a:t>
            </a:r>
            <a:r>
              <a:rPr lang="zh-TW" altLang="en-US" dirty="0"/>
              <a:t>、</a:t>
            </a:r>
            <a:r>
              <a:rPr lang="zh-TW" altLang="en-US" dirty="0">
                <a:solidFill>
                  <a:schemeClr val="accent1">
                    <a:lumMod val="60000"/>
                    <a:lumOff val="40000"/>
                  </a:schemeClr>
                </a:solidFill>
              </a:rPr>
              <a:t>影片</a:t>
            </a:r>
            <a:r>
              <a:rPr lang="zh-TW" altLang="en-US" dirty="0"/>
              <a:t>、</a:t>
            </a:r>
            <a:r>
              <a:rPr lang="zh-TW" altLang="en-US" dirty="0">
                <a:solidFill>
                  <a:schemeClr val="accent1">
                    <a:lumMod val="60000"/>
                    <a:lumOff val="40000"/>
                  </a:schemeClr>
                </a:solidFill>
              </a:rPr>
              <a:t>語音導覽</a:t>
            </a:r>
            <a:r>
              <a:rPr lang="zh-TW" altLang="en-US" dirty="0"/>
              <a:t>。</a:t>
            </a:r>
            <a:endParaRPr lang="en-US" altLang="zh-TW" dirty="0"/>
          </a:p>
        </p:txBody>
      </p:sp>
      <p:cxnSp>
        <p:nvCxnSpPr>
          <p:cNvPr id="9" name="直線單箭頭接點 8"/>
          <p:cNvCxnSpPr/>
          <p:nvPr/>
        </p:nvCxnSpPr>
        <p:spPr>
          <a:xfrm flipV="1">
            <a:off x="3399905" y="2824224"/>
            <a:ext cx="1575160" cy="30967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38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景點搜尋 </a:t>
            </a:r>
            <a:r>
              <a:rPr lang="en-US" altLang="zh-TW" dirty="0"/>
              <a:t>-</a:t>
            </a:r>
            <a:r>
              <a:rPr lang="zh-TW" altLang="en-US" dirty="0"/>
              <a:t> 景點功能操作</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00" y="1937250"/>
            <a:ext cx="2520000" cy="4480002"/>
          </a:xfrm>
        </p:spPr>
      </p:pic>
      <p:sp>
        <p:nvSpPr>
          <p:cNvPr id="5" name="投影片編號版面配置區 4"/>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圓角矩形 6"/>
          <p:cNvSpPr/>
          <p:nvPr/>
        </p:nvSpPr>
        <p:spPr>
          <a:xfrm>
            <a:off x="2145247" y="3059084"/>
            <a:ext cx="1695233" cy="9559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p:cNvCxnSpPr/>
          <p:nvPr/>
        </p:nvCxnSpPr>
        <p:spPr>
          <a:xfrm flipV="1">
            <a:off x="3840480" y="2824224"/>
            <a:ext cx="1134585" cy="4509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992864" y="4289367"/>
            <a:ext cx="2062380" cy="182430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75065" y="2637023"/>
            <a:ext cx="3844844" cy="2585323"/>
          </a:xfrm>
          <a:prstGeom prst="rect">
            <a:avLst/>
          </a:prstGeom>
          <a:noFill/>
        </p:spPr>
        <p:txBody>
          <a:bodyPr wrap="square" rtlCol="0">
            <a:spAutoFit/>
          </a:bodyPr>
          <a:lstStyle/>
          <a:p>
            <a:r>
              <a:rPr lang="zh-TW" altLang="en-US" dirty="0"/>
              <a:t>點選了景點之後，地圖畫面會移動到該景點的位置，並顯示能操作的功能表。</a:t>
            </a:r>
            <a:endParaRPr lang="en-US" altLang="zh-TW" dirty="0"/>
          </a:p>
          <a:p>
            <a:pPr marL="342900" indent="-342900">
              <a:buFont typeface="+mj-lt"/>
              <a:buAutoNum type="alphaUcPeriod"/>
            </a:pPr>
            <a:r>
              <a:rPr lang="zh-TW" altLang="en-US" dirty="0"/>
              <a:t>景點資訊：該景點的資訊內容敘述。</a:t>
            </a:r>
            <a:endParaRPr lang="en-US" altLang="zh-TW" dirty="0"/>
          </a:p>
          <a:p>
            <a:pPr marL="342900" indent="-342900">
              <a:buFont typeface="+mj-lt"/>
              <a:buAutoNum type="alphaUcPeriod"/>
            </a:pPr>
            <a:r>
              <a:rPr lang="zh-TW" altLang="en-US" dirty="0"/>
              <a:t>景點分享：分享至社群平台</a:t>
            </a:r>
            <a:r>
              <a:rPr lang="en-US" altLang="zh-TW" dirty="0"/>
              <a:t>(Facebook</a:t>
            </a:r>
            <a:r>
              <a:rPr lang="zh-TW" altLang="en-US" dirty="0"/>
              <a:t>、</a:t>
            </a:r>
            <a:r>
              <a:rPr lang="en-US" altLang="zh-TW" dirty="0"/>
              <a:t>Line</a:t>
            </a:r>
            <a:r>
              <a:rPr lang="zh-TW" altLang="en-US" dirty="0"/>
              <a:t> </a:t>
            </a:r>
            <a:r>
              <a:rPr lang="en-US" altLang="zh-TW" dirty="0"/>
              <a:t>…</a:t>
            </a:r>
            <a:r>
              <a:rPr lang="zh-TW" altLang="en-US" dirty="0"/>
              <a:t>等等</a:t>
            </a:r>
            <a:r>
              <a:rPr lang="en-US" altLang="zh-TW" dirty="0"/>
              <a:t>)</a:t>
            </a:r>
            <a:r>
              <a:rPr lang="zh-TW" altLang="en-US" dirty="0"/>
              <a:t>。</a:t>
            </a:r>
            <a:endParaRPr lang="en-US" altLang="zh-TW" dirty="0"/>
          </a:p>
          <a:p>
            <a:pPr marL="342900" indent="-342900">
              <a:buFont typeface="+mj-lt"/>
              <a:buAutoNum type="alphaUcPeriod"/>
            </a:pPr>
            <a:r>
              <a:rPr lang="zh-TW" altLang="en-US" dirty="0"/>
              <a:t>路線規劃：顯示使用者所在地至該景點之間的路線。</a:t>
            </a:r>
            <a:endParaRPr lang="en-US" altLang="zh-TW" dirty="0"/>
          </a:p>
        </p:txBody>
      </p:sp>
      <p:sp>
        <p:nvSpPr>
          <p:cNvPr id="11" name="文字方塊 10"/>
          <p:cNvSpPr txBox="1"/>
          <p:nvPr/>
        </p:nvSpPr>
        <p:spPr>
          <a:xfrm>
            <a:off x="5053831" y="5988062"/>
            <a:ext cx="3451305" cy="369332"/>
          </a:xfrm>
          <a:prstGeom prst="rect">
            <a:avLst/>
          </a:prstGeom>
          <a:noFill/>
        </p:spPr>
        <p:txBody>
          <a:bodyPr wrap="square" rtlCol="0">
            <a:spAutoFit/>
          </a:bodyPr>
          <a:lstStyle/>
          <a:p>
            <a:r>
              <a:rPr lang="zh-TW" altLang="en-US" dirty="0"/>
              <a:t>該景點的所在位置標的物。</a:t>
            </a:r>
            <a:endParaRPr lang="en-US" altLang="zh-TW" dirty="0"/>
          </a:p>
        </p:txBody>
      </p:sp>
    </p:spTree>
    <p:extLst>
      <p:ext uri="{BB962C8B-B14F-4D97-AF65-F5344CB8AC3E}">
        <p14:creationId xmlns:p14="http://schemas.microsoft.com/office/powerpoint/2010/main" val="1261640375"/>
      </p:ext>
    </p:extLst>
  </p:cSld>
  <p:clrMapOvr>
    <a:masterClrMapping/>
  </p:clrMapOvr>
</p:sld>
</file>

<file path=ppt/theme/theme1.xml><?xml version="1.0" encoding="utf-8"?>
<a:theme xmlns:a="http://schemas.openxmlformats.org/drawingml/2006/main" name="絲縷">
  <a:themeElements>
    <a:clrScheme name="絲縷">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絲縷">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絲縷">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320</TotalTime>
  <Words>2787</Words>
  <Application>Microsoft Office PowerPoint</Application>
  <PresentationFormat>如螢幕大小 (4:3)</PresentationFormat>
  <Paragraphs>260</Paragraphs>
  <Slides>55</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55</vt:i4>
      </vt:variant>
    </vt:vector>
  </HeadingPairs>
  <TitlesOfParts>
    <vt:vector size="62" baseType="lpstr">
      <vt:lpstr>微軟正黑體</vt:lpstr>
      <vt:lpstr>新細明體</vt:lpstr>
      <vt:lpstr>Arial</vt:lpstr>
      <vt:lpstr>Calibri</vt:lpstr>
      <vt:lpstr>Century Gothic</vt:lpstr>
      <vt:lpstr>Wingdings 3</vt:lpstr>
      <vt:lpstr>絲縷</vt:lpstr>
      <vt:lpstr>DEH Mini II 使用手冊</vt:lpstr>
      <vt:lpstr>Android</vt:lpstr>
      <vt:lpstr>主畫面配置</vt:lpstr>
      <vt:lpstr>主畫面配置 - 地址查詢</vt:lpstr>
      <vt:lpstr>主畫面配置 - 地址查詢</vt:lpstr>
      <vt:lpstr>主畫面配置 - 搜尋範圍</vt:lpstr>
      <vt:lpstr>附近搜尋</vt:lpstr>
      <vt:lpstr>景點搜尋</vt:lpstr>
      <vt:lpstr>景點搜尋 - 景點功能操作</vt:lpstr>
      <vt:lpstr>景點搜尋 - 景點資訊</vt:lpstr>
      <vt:lpstr>景點搜尋 - 景點資訊</vt:lpstr>
      <vt:lpstr>景點搜尋 - 好友分享</vt:lpstr>
      <vt:lpstr>景點搜尋 - 路線規劃</vt:lpstr>
      <vt:lpstr>景線搜尋 - 景線功能操作</vt:lpstr>
      <vt:lpstr>景線搜尋 - 景線資訊</vt:lpstr>
      <vt:lpstr>景區搜尋 - 景區功能操作</vt:lpstr>
      <vt:lpstr>主題故事搜尋 - 主題故事功能操作</vt:lpstr>
      <vt:lpstr>主題故事搜尋 - 故事資訊</vt:lpstr>
      <vt:lpstr>我的最愛</vt:lpstr>
      <vt:lpstr>過濾器 - 提示</vt:lpstr>
      <vt:lpstr>過濾器 - 級別</vt:lpstr>
      <vt:lpstr>過濾器 - 媒體類別</vt:lpstr>
      <vt:lpstr>過濾器 - 範疇</vt:lpstr>
      <vt:lpstr>選單</vt:lpstr>
      <vt:lpstr>選單 - 關於</vt:lpstr>
      <vt:lpstr>選單 - 設定</vt:lpstr>
      <vt:lpstr>選單 - 設定</vt:lpstr>
      <vt:lpstr>選單 - 登入</vt:lpstr>
      <vt:lpstr>我的製作區</vt:lpstr>
      <vt:lpstr>我的製作區</vt:lpstr>
      <vt:lpstr>我的群組</vt:lpstr>
      <vt:lpstr>我的群組中的我的製作區</vt:lpstr>
      <vt:lpstr>我的群組中的我的製作區</vt:lpstr>
      <vt:lpstr>iOS</vt:lpstr>
      <vt:lpstr>主畫面配置</vt:lpstr>
      <vt:lpstr>主畫面配置 – 景點/線/區/主題故事搜尋</vt:lpstr>
      <vt:lpstr>主畫面配置 – 景點/線/區/主題故事搜尋</vt:lpstr>
      <vt:lpstr>主畫面配置 – 景點/線/區/主題故事搜尋</vt:lpstr>
      <vt:lpstr>景點搜尋</vt:lpstr>
      <vt:lpstr>景點搜尋 - 景點功能操作</vt:lpstr>
      <vt:lpstr>景點搜尋 - 景點功能操作</vt:lpstr>
      <vt:lpstr>景點搜尋 - 景點分享操作</vt:lpstr>
      <vt:lpstr>景點搜尋 - 路線規劃</vt:lpstr>
      <vt:lpstr>景線搜尋 - 景線功能操作</vt:lpstr>
      <vt:lpstr>景線搜尋 - 景線資訊</vt:lpstr>
      <vt:lpstr>景線搜尋 - 景區功能操作</vt:lpstr>
      <vt:lpstr>景區搜尋 - 景區資訊</vt:lpstr>
      <vt:lpstr>主題故事搜尋 -主題故事功能操作</vt:lpstr>
      <vt:lpstr>主題故事搜尋 -主題故事資訊</vt:lpstr>
      <vt:lpstr>個人功能 – 登入</vt:lpstr>
      <vt:lpstr>個人功能 – 我的最愛</vt:lpstr>
      <vt:lpstr>個人功能 – 我的內容</vt:lpstr>
      <vt:lpstr>個人功能 – 群組內容</vt:lpstr>
      <vt:lpstr>個人功能 – 群組內容</vt:lpstr>
      <vt:lpstr>進階設定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DEH Mini II 使用手冊</dc:title>
  <cp:lastModifiedBy>Ray</cp:lastModifiedBy>
  <cp:revision>3</cp:revision>
  <dcterms:created xsi:type="dcterms:W3CDTF">2017-04-20T17:21:54Z</dcterms:created>
  <dcterms:modified xsi:type="dcterms:W3CDTF">2018-03-02T15:32:56Z</dcterms:modified>
</cp:coreProperties>
</file>